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763" r:id="rId2"/>
  </p:sldMasterIdLst>
  <p:notesMasterIdLst>
    <p:notesMasterId r:id="rId25"/>
  </p:notesMasterIdLst>
  <p:sldIdLst>
    <p:sldId id="293" r:id="rId3"/>
    <p:sldId id="328" r:id="rId4"/>
    <p:sldId id="329" r:id="rId5"/>
    <p:sldId id="330" r:id="rId6"/>
    <p:sldId id="331" r:id="rId7"/>
    <p:sldId id="332" r:id="rId8"/>
    <p:sldId id="333" r:id="rId9"/>
    <p:sldId id="334" r:id="rId10"/>
    <p:sldId id="335" r:id="rId11"/>
    <p:sldId id="336" r:id="rId12"/>
    <p:sldId id="337" r:id="rId13"/>
    <p:sldId id="338" r:id="rId14"/>
    <p:sldId id="339" r:id="rId15"/>
    <p:sldId id="307" r:id="rId16"/>
    <p:sldId id="340" r:id="rId17"/>
    <p:sldId id="341" r:id="rId18"/>
    <p:sldId id="342" r:id="rId19"/>
    <p:sldId id="343" r:id="rId20"/>
    <p:sldId id="344" r:id="rId21"/>
    <p:sldId id="345" r:id="rId22"/>
    <p:sldId id="346" r:id="rId23"/>
    <p:sldId id="347" r:id="rId24"/>
  </p:sldIdLst>
  <p:sldSz cx="12192000" cy="6858000"/>
  <p:notesSz cx="9144000" cy="6858000"/>
  <p:embeddedFontLst>
    <p:embeddedFont>
      <p:font typeface="Calibri" panose="020F0502020204030204" pitchFamily="34" charset="0"/>
      <p:regular r:id="rId26"/>
      <p:bold r:id="rId27"/>
      <p:italic r:id="rId28"/>
      <p:boldItalic r:id="rId29"/>
    </p:embeddedFont>
    <p:embeddedFont>
      <p:font typeface="DM Sans" pitchFamily="2" charset="77"/>
      <p:regular r:id="rId30"/>
      <p:bold r:id="rId31"/>
      <p:italic r:id="rId32"/>
      <p:boldItalic r:id="rId33"/>
    </p:embeddedFont>
    <p:embeddedFont>
      <p:font typeface="DM Sans Medium" pitchFamily="2" charset="77"/>
      <p:regular r:id="rId34"/>
      <p:italic r:id="rId35"/>
    </p:embeddedFont>
    <p:embeddedFont>
      <p:font typeface="Wingdings 2" pitchFamily="2" charset="2"/>
      <p:regular r:id="rId36"/>
    </p:embeddedFont>
  </p:embeddedFontLst>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ach, Martyna" initials="SM" lastIdx="3" clrIdx="0">
    <p:extLst>
      <p:ext uri="{19B8F6BF-5375-455C-9EA6-DF929625EA0E}">
        <p15:presenceInfo xmlns:p15="http://schemas.microsoft.com/office/powerpoint/2012/main" userId="S::martyna.sandach@oliverwyman.com::a2da7268-0709-4534-82c9-08e201350f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96" autoAdjust="0"/>
    <p:restoredTop sz="94544" autoAdjust="0"/>
  </p:normalViewPr>
  <p:slideViewPr>
    <p:cSldViewPr snapToGrid="0" snapToObjects="1" showGuides="1">
      <p:cViewPr>
        <p:scale>
          <a:sx n="130" d="100"/>
          <a:sy n="130" d="100"/>
        </p:scale>
        <p:origin x="1000" y="71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atin typeface="+mn-lt"/>
                <a:sym typeface="+mn-lt"/>
              </a:defRPr>
            </a:lvl1pPr>
          </a:lstStyle>
          <a:p>
            <a:endParaRPr lang="en-GB"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atin typeface="+mn-lt"/>
                <a:sym typeface="+mn-lt"/>
              </a:defRPr>
            </a:lvl1pPr>
          </a:lstStyle>
          <a:p>
            <a:fld id="{4BCAC730-BC69-42D5-8495-8CF62669E7F1}" type="datetimeFigureOut">
              <a:rPr lang="en-GB" smtClean="0"/>
              <a:pPr/>
              <a:t>20/11/2019</a:t>
            </a:fld>
            <a:endParaRPr lang="en-GB"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atin typeface="+mn-lt"/>
                <a:sym typeface="+mn-lt"/>
              </a:defRPr>
            </a:lvl1pPr>
          </a:lstStyle>
          <a:p>
            <a:endParaRPr lang="en-GB"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atin typeface="+mn-lt"/>
                <a:sym typeface="+mn-lt"/>
              </a:defRPr>
            </a:lvl1pPr>
          </a:lstStyle>
          <a:p>
            <a:fld id="{5FB865D7-A894-4685-8675-8F49713C636F}" type="slidenum">
              <a:rPr lang="en-GB" smtClean="0"/>
              <a:pPr/>
              <a:t>‹#›</a:t>
            </a:fld>
            <a:endParaRPr lang="en-GB" dirty="0"/>
          </a:p>
        </p:txBody>
      </p:sp>
    </p:spTree>
    <p:extLst>
      <p:ext uri="{BB962C8B-B14F-4D97-AF65-F5344CB8AC3E}">
        <p14:creationId xmlns:p14="http://schemas.microsoft.com/office/powerpoint/2010/main" val="186048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sym typeface="+mn-lt"/>
      </a:defRPr>
    </a:lvl1pPr>
    <a:lvl2pPr marL="457200" algn="l" defTabSz="914400" rtl="0" eaLnBrk="1" latinLnBrk="0" hangingPunct="1">
      <a:defRPr sz="1200" kern="1200">
        <a:solidFill>
          <a:schemeClr val="tx1"/>
        </a:solidFill>
        <a:latin typeface="+mn-lt"/>
        <a:ea typeface="+mn-ea"/>
        <a:cs typeface="+mn-cs"/>
        <a:sym typeface="+mn-lt"/>
      </a:defRPr>
    </a:lvl2pPr>
    <a:lvl3pPr marL="914400" algn="l" defTabSz="914400" rtl="0" eaLnBrk="1" latinLnBrk="0" hangingPunct="1">
      <a:defRPr sz="1200" kern="1200">
        <a:solidFill>
          <a:schemeClr val="tx1"/>
        </a:solidFill>
        <a:latin typeface="+mn-lt"/>
        <a:ea typeface="+mn-ea"/>
        <a:cs typeface="+mn-cs"/>
        <a:sym typeface="+mn-lt"/>
      </a:defRPr>
    </a:lvl3pPr>
    <a:lvl4pPr marL="1371600" algn="l" defTabSz="914400" rtl="0" eaLnBrk="1" latinLnBrk="0" hangingPunct="1">
      <a:defRPr sz="1200" kern="1200">
        <a:solidFill>
          <a:schemeClr val="tx1"/>
        </a:solidFill>
        <a:latin typeface="+mn-lt"/>
        <a:ea typeface="+mn-ea"/>
        <a:cs typeface="+mn-cs"/>
        <a:sym typeface="+mn-lt"/>
      </a:defRPr>
    </a:lvl4pPr>
    <a:lvl5pPr marL="1828800" algn="l" defTabSz="914400" rtl="0" eaLnBrk="1" latinLnBrk="0" hangingPunct="1">
      <a:defRPr sz="1200" kern="1200">
        <a:solidFill>
          <a:schemeClr val="tx1"/>
        </a:solidFill>
        <a:latin typeface="+mn-lt"/>
        <a:ea typeface="+mn-ea"/>
        <a:cs typeface="+mn-cs"/>
        <a:sym typeface="+mn-lt"/>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a:t>
            </a:fld>
            <a:endParaRPr lang="en-GB" dirty="0"/>
          </a:p>
        </p:txBody>
      </p:sp>
    </p:spTree>
    <p:extLst>
      <p:ext uri="{BB962C8B-B14F-4D97-AF65-F5344CB8AC3E}">
        <p14:creationId xmlns:p14="http://schemas.microsoft.com/office/powerpoint/2010/main" val="1533264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STACEY</a:t>
            </a:r>
          </a:p>
          <a:p>
            <a:r>
              <a:rPr lang="en-US" dirty="0"/>
              <a:t>Stacy</a:t>
            </a:r>
            <a:r>
              <a:rPr lang="en-US" baseline="0" dirty="0"/>
              <a:t> acknowledges, but tells everyone we will let them review at their leisure</a:t>
            </a:r>
            <a:endParaRPr lang="en-US" dirty="0"/>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10</a:t>
            </a:fld>
            <a:endParaRPr lang="en-GB" dirty="0"/>
          </a:p>
        </p:txBody>
      </p:sp>
    </p:spTree>
    <p:extLst>
      <p:ext uri="{BB962C8B-B14F-4D97-AF65-F5344CB8AC3E}">
        <p14:creationId xmlns:p14="http://schemas.microsoft.com/office/powerpoint/2010/main" val="795232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ANDREA</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11</a:t>
            </a:fld>
            <a:endParaRPr lang="en-GB" dirty="0"/>
          </a:p>
        </p:txBody>
      </p:sp>
    </p:spTree>
    <p:extLst>
      <p:ext uri="{BB962C8B-B14F-4D97-AF65-F5344CB8AC3E}">
        <p14:creationId xmlns:p14="http://schemas.microsoft.com/office/powerpoint/2010/main" val="1134716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ANDREA</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12</a:t>
            </a:fld>
            <a:endParaRPr lang="en-GB" dirty="0"/>
          </a:p>
        </p:txBody>
      </p:sp>
    </p:spTree>
    <p:extLst>
      <p:ext uri="{BB962C8B-B14F-4D97-AF65-F5344CB8AC3E}">
        <p14:creationId xmlns:p14="http://schemas.microsoft.com/office/powerpoint/2010/main" val="1631635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ANDREA</a:t>
            </a:r>
          </a:p>
          <a:p>
            <a:r>
              <a:rPr lang="en-US" dirty="0"/>
              <a:t>Stacy</a:t>
            </a:r>
            <a:r>
              <a:rPr lang="en-US" baseline="0" dirty="0"/>
              <a:t> acknowledges, but tells everyone we will let them review at their leisure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13</a:t>
            </a:fld>
            <a:endParaRPr lang="en-GB" dirty="0"/>
          </a:p>
        </p:txBody>
      </p:sp>
    </p:spTree>
    <p:extLst>
      <p:ext uri="{BB962C8B-B14F-4D97-AF65-F5344CB8AC3E}">
        <p14:creationId xmlns:p14="http://schemas.microsoft.com/office/powerpoint/2010/main" val="72130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LISA AHERN</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14</a:t>
            </a:fld>
            <a:endParaRPr lang="en-GB" dirty="0"/>
          </a:p>
        </p:txBody>
      </p:sp>
    </p:spTree>
    <p:extLst>
      <p:ext uri="{BB962C8B-B14F-4D97-AF65-F5344CB8AC3E}">
        <p14:creationId xmlns:p14="http://schemas.microsoft.com/office/powerpoint/2010/main" val="628916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PRESENTER:</a:t>
            </a:r>
            <a:r>
              <a:rPr lang="en-US" sz="1200" b="1" kern="1200" baseline="0" dirty="0">
                <a:solidFill>
                  <a:schemeClr val="tx1"/>
                </a:solidFill>
                <a:effectLst/>
                <a:latin typeface="+mn-lt"/>
                <a:ea typeface="+mn-ea"/>
                <a:cs typeface="+mn-cs"/>
              </a:rPr>
              <a:t> LISA A</a:t>
            </a:r>
            <a:endParaRPr lang="en-US" sz="1200" b="1"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15</a:t>
            </a:fld>
            <a:endParaRPr lang="en-GB" dirty="0"/>
          </a:p>
        </p:txBody>
      </p:sp>
    </p:spTree>
    <p:extLst>
      <p:ext uri="{BB962C8B-B14F-4D97-AF65-F5344CB8AC3E}">
        <p14:creationId xmlns:p14="http://schemas.microsoft.com/office/powerpoint/2010/main" val="2393651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PRESENTER:</a:t>
            </a:r>
            <a:r>
              <a:rPr lang="en-US" sz="1200" b="1" kern="1200" baseline="0" dirty="0">
                <a:solidFill>
                  <a:schemeClr val="tx1"/>
                </a:solidFill>
                <a:effectLst/>
                <a:latin typeface="+mn-lt"/>
                <a:ea typeface="+mn-ea"/>
                <a:cs typeface="+mn-cs"/>
              </a:rPr>
              <a:t> LISA A</a:t>
            </a:r>
            <a:endParaRPr lang="en-US" sz="1200" b="1"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16</a:t>
            </a:fld>
            <a:endParaRPr lang="en-GB" dirty="0"/>
          </a:p>
        </p:txBody>
      </p:sp>
    </p:spTree>
    <p:extLst>
      <p:ext uri="{BB962C8B-B14F-4D97-AF65-F5344CB8AC3E}">
        <p14:creationId xmlns:p14="http://schemas.microsoft.com/office/powerpoint/2010/main" val="2442746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PRESENTER:</a:t>
            </a:r>
            <a:r>
              <a:rPr lang="en-US" sz="1200" b="1" kern="1200" baseline="0" dirty="0">
                <a:solidFill>
                  <a:schemeClr val="tx1"/>
                </a:solidFill>
                <a:effectLst/>
                <a:latin typeface="+mn-lt"/>
                <a:ea typeface="+mn-ea"/>
                <a:cs typeface="+mn-cs"/>
              </a:rPr>
              <a:t> LISA A</a:t>
            </a:r>
            <a:endParaRPr lang="en-US" sz="1200" b="1"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17</a:t>
            </a:fld>
            <a:endParaRPr lang="en-GB" dirty="0"/>
          </a:p>
        </p:txBody>
      </p:sp>
    </p:spTree>
    <p:extLst>
      <p:ext uri="{BB962C8B-B14F-4D97-AF65-F5344CB8AC3E}">
        <p14:creationId xmlns:p14="http://schemas.microsoft.com/office/powerpoint/2010/main" val="2057455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PRESENTER:</a:t>
            </a:r>
            <a:r>
              <a:rPr lang="en-US" sz="1200" b="1" kern="1200" baseline="0" dirty="0">
                <a:solidFill>
                  <a:schemeClr val="tx1"/>
                </a:solidFill>
                <a:effectLst/>
                <a:latin typeface="+mn-lt"/>
                <a:ea typeface="+mn-ea"/>
                <a:cs typeface="+mn-cs"/>
              </a:rPr>
              <a:t> LISA A</a:t>
            </a:r>
            <a:endParaRPr lang="en-US" sz="1200" b="1"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18</a:t>
            </a:fld>
            <a:endParaRPr lang="en-GB" dirty="0"/>
          </a:p>
        </p:txBody>
      </p:sp>
    </p:spTree>
    <p:extLst>
      <p:ext uri="{BB962C8B-B14F-4D97-AF65-F5344CB8AC3E}">
        <p14:creationId xmlns:p14="http://schemas.microsoft.com/office/powerpoint/2010/main" val="3763597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HANK</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19</a:t>
            </a:fld>
            <a:endParaRPr lang="en-GB" dirty="0"/>
          </a:p>
        </p:txBody>
      </p:sp>
    </p:spTree>
    <p:extLst>
      <p:ext uri="{BB962C8B-B14F-4D97-AF65-F5344CB8AC3E}">
        <p14:creationId xmlns:p14="http://schemas.microsoft.com/office/powerpoint/2010/main" val="24917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CINDY</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2</a:t>
            </a:fld>
            <a:endParaRPr lang="en-GB" dirty="0"/>
          </a:p>
        </p:txBody>
      </p:sp>
    </p:spTree>
    <p:extLst>
      <p:ext uri="{BB962C8B-B14F-4D97-AF65-F5344CB8AC3E}">
        <p14:creationId xmlns:p14="http://schemas.microsoft.com/office/powerpoint/2010/main" val="2525247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CINDY</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20</a:t>
            </a:fld>
            <a:endParaRPr lang="en-GB" dirty="0"/>
          </a:p>
        </p:txBody>
      </p:sp>
    </p:spTree>
    <p:extLst>
      <p:ext uri="{BB962C8B-B14F-4D97-AF65-F5344CB8AC3E}">
        <p14:creationId xmlns:p14="http://schemas.microsoft.com/office/powerpoint/2010/main" val="2527705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CINDY</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21</a:t>
            </a:fld>
            <a:endParaRPr lang="en-GB" dirty="0"/>
          </a:p>
        </p:txBody>
      </p:sp>
    </p:spTree>
    <p:extLst>
      <p:ext uri="{BB962C8B-B14F-4D97-AF65-F5344CB8AC3E}">
        <p14:creationId xmlns:p14="http://schemas.microsoft.com/office/powerpoint/2010/main" val="1357459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HANK</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3</a:t>
            </a:fld>
            <a:endParaRPr lang="en-GB" dirty="0"/>
          </a:p>
        </p:txBody>
      </p:sp>
    </p:spTree>
    <p:extLst>
      <p:ext uri="{BB962C8B-B14F-4D97-AF65-F5344CB8AC3E}">
        <p14:creationId xmlns:p14="http://schemas.microsoft.com/office/powerpoint/2010/main" val="82905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HANK</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4</a:t>
            </a:fld>
            <a:endParaRPr lang="en-GB" dirty="0"/>
          </a:p>
        </p:txBody>
      </p:sp>
    </p:spTree>
    <p:extLst>
      <p:ext uri="{BB962C8B-B14F-4D97-AF65-F5344CB8AC3E}">
        <p14:creationId xmlns:p14="http://schemas.microsoft.com/office/powerpoint/2010/main" val="15090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KELLY PERONE</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5</a:t>
            </a:fld>
            <a:endParaRPr lang="en-GB" dirty="0"/>
          </a:p>
        </p:txBody>
      </p:sp>
    </p:spTree>
    <p:extLst>
      <p:ext uri="{BB962C8B-B14F-4D97-AF65-F5344CB8AC3E}">
        <p14:creationId xmlns:p14="http://schemas.microsoft.com/office/powerpoint/2010/main" val="106037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KELLY PERONE</a:t>
            </a:r>
            <a:endParaRPr lang="en-US" sz="1200" b="1" kern="1200" dirty="0">
              <a:solidFill>
                <a:schemeClr val="tx1"/>
              </a:solidFill>
              <a:effectLst/>
              <a:latin typeface="+mn-lt"/>
              <a:ea typeface="+mn-ea"/>
              <a:cs typeface="+mn-cs"/>
            </a:endParaRPr>
          </a:p>
          <a:p>
            <a:pPr>
              <a:defRPr/>
            </a:pPr>
            <a:r>
              <a:rPr lang="en-US" b="1" dirty="0"/>
              <a:t>WHAT’S BEING DONE</a:t>
            </a:r>
            <a:endParaRPr lang="en-US" dirty="0"/>
          </a:p>
          <a:p>
            <a:pPr>
              <a:defRPr/>
            </a:pPr>
            <a:r>
              <a:rPr lang="en-US" dirty="0"/>
              <a:t>To be the smartest audience delivery company, we are innovating how we package and deliver our amazing inventory with one of our key assets, our data. We have viewership behavior in linear and we are working on getting it in digital/OTT environments, mapped back to another of our key assets, our very real understanding of a household. </a:t>
            </a:r>
          </a:p>
          <a:p>
            <a:pPr>
              <a:defRPr/>
            </a:pPr>
            <a:r>
              <a:rPr lang="en-US" dirty="0"/>
              <a:t>That knowledge gives us the ability to be a better partner and educate our clients, create solutions to find and target those consumers anywhere they are watching, and demonstrate that we’ve done the job. </a:t>
            </a:r>
          </a:p>
          <a:p>
            <a:pPr>
              <a:defRPr/>
            </a:pPr>
            <a:endParaRPr lang="en-US" dirty="0">
              <a:cs typeface="Calibri"/>
            </a:endParaRPr>
          </a:p>
          <a:p>
            <a:pPr>
              <a:defRPr/>
            </a:pPr>
            <a:r>
              <a:rPr lang="en-US" b="1" dirty="0"/>
              <a:t>WHY THIS MATTERS</a:t>
            </a:r>
            <a:endParaRPr lang="en-US" dirty="0"/>
          </a:p>
          <a:p>
            <a:pPr>
              <a:defRPr/>
            </a:pPr>
            <a:r>
              <a:rPr lang="en-US" dirty="0"/>
              <a:t>We have an incredible core offering – these investments using our differentiated data are giving us the new capabilities that strengthen it and position us to better compete for digital $ and increased share of spend. </a:t>
            </a:r>
          </a:p>
          <a:p>
            <a:pPr>
              <a:defRPr/>
            </a:pPr>
            <a:r>
              <a:rPr lang="en-US" dirty="0"/>
              <a:t>And, we’ll always continue to evolve – we know that for some clients, using their data, and their view of their consumer, really matters. We’re investing in helping them understand that consumer in our landscape, so they can use their own data to plan, buy and report across screens. </a:t>
            </a:r>
          </a:p>
          <a:p>
            <a:pPr>
              <a:defRPr/>
            </a:pPr>
            <a:r>
              <a:rPr lang="en-US" dirty="0"/>
              <a:t>In fact, we know that when you use these innovations to buy broad, deep, and </a:t>
            </a:r>
            <a:r>
              <a:rPr lang="en-US" dirty="0" err="1"/>
              <a:t>muti</a:t>
            </a:r>
            <a:r>
              <a:rPr lang="en-US" dirty="0"/>
              <a:t>-screen – the campaigns perform better.</a:t>
            </a:r>
          </a:p>
          <a:p>
            <a:pPr>
              <a:defRPr/>
            </a:pPr>
            <a:r>
              <a:rPr lang="en-US" b="1" dirty="0"/>
              <a:t>CUSTOMER BENEFIT</a:t>
            </a:r>
            <a:endParaRPr lang="en-US" dirty="0"/>
          </a:p>
          <a:p>
            <a:pPr>
              <a:defRPr/>
            </a:pPr>
            <a:r>
              <a:rPr lang="en-US" dirty="0"/>
              <a:t>And at the end of the day, the customer’s benefit is what matters most - helping them make media investment decisions that work better, using our OR their data, so that they evolve with us. </a:t>
            </a:r>
          </a:p>
          <a:p>
            <a:pPr>
              <a:defRPr/>
            </a:pPr>
            <a:r>
              <a:rPr lang="en-US" dirty="0"/>
              <a:t>Because we know that we are strongest when we are working together. </a:t>
            </a:r>
          </a:p>
          <a:p>
            <a:pPr marL="0" marR="0" lvl="0" indent="0" algn="l" defTabSz="914400">
              <a:lnSpc>
                <a:spcPct val="100000"/>
              </a:lnSpc>
              <a:spcBef>
                <a:spcPts val="0"/>
              </a:spcBef>
              <a:spcAft>
                <a:spcPts val="0"/>
              </a:spcAft>
              <a:buClrTx/>
              <a:buSzTx/>
              <a:buFontTx/>
              <a:buNone/>
              <a:tabLst/>
              <a:defRPr/>
            </a:pPr>
            <a:endParaRPr lang="en-US" sz="1200" kern="1200" dirty="0">
              <a:solidFill>
                <a:schemeClr val="tx1"/>
              </a:solidFill>
              <a:effectLst/>
              <a:latin typeface="+mn-lt"/>
              <a:cs typeface="Calibri"/>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6</a:t>
            </a:fld>
            <a:endParaRPr lang="en-GB" dirty="0"/>
          </a:p>
        </p:txBody>
      </p:sp>
    </p:spTree>
    <p:extLst>
      <p:ext uri="{BB962C8B-B14F-4D97-AF65-F5344CB8AC3E}">
        <p14:creationId xmlns:p14="http://schemas.microsoft.com/office/powerpoint/2010/main" val="343227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KELLY</a:t>
            </a:r>
          </a:p>
          <a:p>
            <a:r>
              <a:rPr lang="en-US" dirty="0"/>
              <a:t>Kelly Acknowledges, but then tells the audience we will provide for them to review later</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7</a:t>
            </a:fld>
            <a:endParaRPr lang="en-GB" dirty="0"/>
          </a:p>
        </p:txBody>
      </p:sp>
    </p:spTree>
    <p:extLst>
      <p:ext uri="{BB962C8B-B14F-4D97-AF65-F5344CB8AC3E}">
        <p14:creationId xmlns:p14="http://schemas.microsoft.com/office/powerpoint/2010/main" val="2716816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STACEY KOOL/KAREN BABCOCK</a:t>
            </a: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8</a:t>
            </a:fld>
            <a:endParaRPr lang="en-GB" dirty="0"/>
          </a:p>
        </p:txBody>
      </p:sp>
    </p:spTree>
    <p:extLst>
      <p:ext uri="{BB962C8B-B14F-4D97-AF65-F5344CB8AC3E}">
        <p14:creationId xmlns:p14="http://schemas.microsoft.com/office/powerpoint/2010/main" val="2974173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effectLst/>
                <a:latin typeface="+mn-lt"/>
                <a:ea typeface="+mn-ea"/>
                <a:cs typeface="+mn-cs"/>
              </a:rPr>
              <a:t>STACEY and KAREN</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has been done:</a:t>
            </a:r>
            <a:r>
              <a:rPr lang="en-US" sz="1200" kern="1200" dirty="0">
                <a:solidFill>
                  <a:schemeClr val="tx1"/>
                </a:solidFill>
                <a:effectLst/>
                <a:latin typeface="+mn-lt"/>
                <a:ea typeface="+mn-ea"/>
                <a:cs typeface="+mn-cs"/>
              </a:rPr>
              <a:t>  We are focusing on investment to reduce the friction from the buying process by expanding automation, reducing the number of tools it takes to engage with a customer and introducing new capabilities in our agency platforms to expand client spend to digital extensions.  In addition, we are building automation and integration into our execution platforms to reduce manual processes, swivel chair data entry and drive improved workflow efficiencies to make it easier for </a:t>
            </a:r>
            <a:r>
              <a:rPr lang="en-US" sz="1200" kern="1200" dirty="0" err="1">
                <a:solidFill>
                  <a:schemeClr val="tx1"/>
                </a:solidFill>
                <a:effectLst/>
                <a:latin typeface="+mn-lt"/>
                <a:ea typeface="+mn-ea"/>
                <a:cs typeface="+mn-cs"/>
              </a:rPr>
              <a:t>Spotlighters</a:t>
            </a:r>
            <a:r>
              <a:rPr lang="en-US" sz="1200" kern="1200" dirty="0">
                <a:solidFill>
                  <a:schemeClr val="tx1"/>
                </a:solidFill>
                <a:effectLst/>
                <a:latin typeface="+mn-lt"/>
                <a:ea typeface="+mn-ea"/>
                <a:cs typeface="+mn-cs"/>
              </a:rPr>
              <a:t> to do their jobs.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Why this matters:  </a:t>
            </a:r>
            <a:r>
              <a:rPr lang="en-US" sz="1200" kern="1200" dirty="0">
                <a:solidFill>
                  <a:schemeClr val="tx1"/>
                </a:solidFill>
                <a:effectLst/>
                <a:latin typeface="+mn-lt"/>
                <a:ea typeface="+mn-ea"/>
                <a:cs typeface="+mn-cs"/>
              </a:rPr>
              <a:t>We understand that with our current back-office portfolio of technology it complicated and hard to manage client transactions.  As we push towards North Star deliverables it will be important to remove barriers to success by streamlining and simplifying our technology stacks.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Customer Benefit: </a:t>
            </a:r>
            <a:r>
              <a:rPr lang="en-US" sz="1200" kern="1200" dirty="0">
                <a:solidFill>
                  <a:schemeClr val="tx1"/>
                </a:solidFill>
                <a:effectLst/>
                <a:latin typeface="+mn-lt"/>
                <a:ea typeface="+mn-ea"/>
                <a:cs typeface="+mn-cs"/>
              </a:rPr>
              <a:t> All this work is designed to benefit both external (client/agency) and internal (Spotlight employees) to make it easier to transact business on a day to day basis.   It will open pathways to provide an improved customer experience, drive incremental revenue and streamline internal process touchpoints.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Karen</a:t>
            </a:r>
          </a:p>
          <a:p>
            <a:r>
              <a:rPr lang="en-US" dirty="0"/>
              <a:t>What’s Being Done – Elevate and align inventory and pricing practices across all supply &amp; all demand</a:t>
            </a:r>
          </a:p>
          <a:p>
            <a:r>
              <a:rPr lang="en-US" dirty="0"/>
              <a:t>Why This Matters – Allow us to maximize the value of our supply and enable demand to flow into our pipes with the same rules of engagement</a:t>
            </a:r>
          </a:p>
          <a:p>
            <a:r>
              <a:rPr lang="en-US" dirty="0"/>
              <a:t>Customer Benefit – Providing realistic consistent expectations for our clients to achieve their campaign goals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B865D7-A894-4685-8675-8F49713C636F}" type="slidenum">
              <a:rPr lang="en-GB" smtClean="0"/>
              <a:pPr/>
              <a:t>9</a:t>
            </a:fld>
            <a:endParaRPr lang="en-GB" dirty="0"/>
          </a:p>
        </p:txBody>
      </p:sp>
    </p:spTree>
    <p:extLst>
      <p:ext uri="{BB962C8B-B14F-4D97-AF65-F5344CB8AC3E}">
        <p14:creationId xmlns:p14="http://schemas.microsoft.com/office/powerpoint/2010/main" val="3719658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1">
    <p:bg>
      <p:bgPr>
        <a:gradFill>
          <a:gsLst>
            <a:gs pos="0">
              <a:schemeClr val="accent1"/>
            </a:gs>
            <a:gs pos="100000">
              <a:schemeClr val="accent2"/>
            </a:gs>
          </a:gsLst>
          <a:lin ang="2700000" scaled="0"/>
        </a:gradFill>
        <a:effectLst/>
      </p:bgPr>
    </p:bg>
    <p:spTree>
      <p:nvGrpSpPr>
        <p:cNvPr id="1" name=""/>
        <p:cNvGrpSpPr/>
        <p:nvPr/>
      </p:nvGrpSpPr>
      <p:grpSpPr>
        <a:xfrm>
          <a:off x="0" y="0"/>
          <a:ext cx="0" cy="0"/>
          <a:chOff x="0" y="0"/>
          <a:chExt cx="0" cy="0"/>
        </a:xfrm>
      </p:grpSpPr>
      <p:sp>
        <p:nvSpPr>
          <p:cNvPr id="12" name="Slide Number">
            <a:extLst>
              <a:ext uri="{FF2B5EF4-FFF2-40B4-BE49-F238E27FC236}">
                <a16:creationId xmlns:a16="http://schemas.microsoft.com/office/drawing/2014/main" id="{C4721B0B-874B-7244-94EA-7BA6B352F3EB}"/>
              </a:ext>
            </a:extLst>
          </p:cNvPr>
          <p:cNvSpPr>
            <a:spLocks noGrp="1"/>
          </p:cNvSpPr>
          <p:nvPr>
            <p:ph type="sldNum" sz="quarter" idx="12"/>
          </p:nvPr>
        </p:nvSpPr>
        <p:spPr>
          <a:xfrm>
            <a:off x="11581684" y="6403599"/>
            <a:ext cx="609519" cy="219715"/>
          </a:xfrm>
        </p:spPr>
        <p:txBody>
          <a:bodyPr/>
          <a:lstStyle>
            <a:lvl1pPr>
              <a:defRPr>
                <a:solidFill>
                  <a:schemeClr val="bg1"/>
                </a:solidFill>
              </a:defRPr>
            </a:lvl1pPr>
          </a:lstStyle>
          <a:p>
            <a:fld id="{7E059585-B169-0341-B167-64457CF78206}" type="slidenum">
              <a:rPr lang="en-US" smtClean="0"/>
              <a:pPr/>
              <a:t>‹#›</a:t>
            </a:fld>
            <a:endParaRPr lang="en-US" dirty="0"/>
          </a:p>
        </p:txBody>
      </p:sp>
      <p:sp>
        <p:nvSpPr>
          <p:cNvPr id="2" name="Logotype">
            <a:extLst>
              <a:ext uri="{FF2B5EF4-FFF2-40B4-BE49-F238E27FC236}">
                <a16:creationId xmlns:a16="http://schemas.microsoft.com/office/drawing/2014/main" id="{94DAEB89-2F45-4745-BF96-D7901B7812AB}"/>
              </a:ext>
            </a:extLst>
          </p:cNvPr>
          <p:cNvSpPr>
            <a:spLocks noGrp="1"/>
          </p:cNvSpPr>
          <p:nvPr>
            <p:ph type="dt" sz="half" idx="13"/>
          </p:nvPr>
        </p:nvSpPr>
        <p:spPr>
          <a:blipFill>
            <a:blip r:embed="rId2">
              <a:extLst>
                <a:ext uri="{96DAC541-7B7A-43D3-8B79-37D633B846F1}">
                  <asvg:svgBlip xmlns:asvg="http://schemas.microsoft.com/office/drawing/2016/SVG/main" r:embed="rId3"/>
                </a:ext>
              </a:extLst>
            </a:blip>
            <a:stretch>
              <a:fillRect/>
            </a:stretch>
          </a:blipFill>
        </p:spPr>
        <p:txBody>
          <a:bodyPr/>
          <a:lstStyle/>
          <a:p>
            <a:r>
              <a:rPr lang="en-US" dirty="0"/>
              <a:t> </a:t>
            </a:r>
          </a:p>
        </p:txBody>
      </p:sp>
      <p:sp>
        <p:nvSpPr>
          <p:cNvPr id="3" name="Copyright">
            <a:extLst>
              <a:ext uri="{FF2B5EF4-FFF2-40B4-BE49-F238E27FC236}">
                <a16:creationId xmlns:a16="http://schemas.microsoft.com/office/drawing/2014/main" id="{F5942D78-F6DF-0244-8AAE-3C92C89FC7C2}"/>
              </a:ext>
            </a:extLst>
          </p:cNvPr>
          <p:cNvSpPr>
            <a:spLocks noGrp="1"/>
          </p:cNvSpPr>
          <p:nvPr>
            <p:ph type="ftr" sz="quarter" idx="14"/>
          </p:nvPr>
        </p:nvSpPr>
        <p:spPr>
          <a:blipFill>
            <a:blip r:embed="rId4">
              <a:extLst>
                <a:ext uri="{96DAC541-7B7A-43D3-8B79-37D633B846F1}">
                  <asvg:svgBlip xmlns:asvg="http://schemas.microsoft.com/office/drawing/2016/SVG/main" r:embed="rId5"/>
                </a:ext>
              </a:extLst>
            </a:blip>
            <a:stretch>
              <a:fillRect/>
            </a:stretch>
          </a:blipFill>
        </p:spPr>
        <p:txBody>
          <a:bodyPr/>
          <a:lstStyle/>
          <a:p>
            <a:r>
              <a:rPr lang="en-US" dirty="0"/>
              <a:t> </a:t>
            </a:r>
          </a:p>
        </p:txBody>
      </p:sp>
      <p:sp>
        <p:nvSpPr>
          <p:cNvPr id="7" name="Title">
            <a:extLst>
              <a:ext uri="{FF2B5EF4-FFF2-40B4-BE49-F238E27FC236}">
                <a16:creationId xmlns:a16="http://schemas.microsoft.com/office/drawing/2014/main" id="{8B4B0369-4AEA-A942-879E-4F65A7FCDCE9}"/>
              </a:ext>
            </a:extLst>
          </p:cNvPr>
          <p:cNvSpPr>
            <a:spLocks noGrp="1"/>
          </p:cNvSpPr>
          <p:nvPr>
            <p:ph type="body" sz="quarter" idx="11" hasCustomPrompt="1"/>
          </p:nvPr>
        </p:nvSpPr>
        <p:spPr>
          <a:xfrm>
            <a:off x="609599" y="2965970"/>
            <a:ext cx="7685315" cy="491801"/>
          </a:xfrm>
        </p:spPr>
        <p:txBody>
          <a:bodyPr wrap="square">
            <a:spAutoFit/>
          </a:bodyPr>
          <a:lstStyle>
            <a:lvl1pPr marL="0" indent="0">
              <a:lnSpc>
                <a:spcPct val="90000"/>
              </a:lnSpc>
              <a:spcBef>
                <a:spcPts val="0"/>
              </a:spcBef>
              <a:buNone/>
              <a:defRPr sz="3500" b="1" cap="all" spc="130" baseline="0">
                <a:solidFill>
                  <a:schemeClr val="bg1"/>
                </a:solidFill>
                <a:latin typeface="+mj-lt"/>
              </a:defRPr>
            </a:lvl1pPr>
          </a:lstStyle>
          <a:p>
            <a:pPr lvl="0"/>
            <a:r>
              <a:rPr lang="en-US" dirty="0"/>
              <a:t>section title dm sans</a:t>
            </a:r>
          </a:p>
        </p:txBody>
      </p:sp>
      <p:sp>
        <p:nvSpPr>
          <p:cNvPr id="8" name="Section">
            <a:extLst>
              <a:ext uri="{FF2B5EF4-FFF2-40B4-BE49-F238E27FC236}">
                <a16:creationId xmlns:a16="http://schemas.microsoft.com/office/drawing/2014/main" id="{39FD0B19-8F50-CD48-A4F5-8AE32DCAC442}"/>
              </a:ext>
            </a:extLst>
          </p:cNvPr>
          <p:cNvSpPr>
            <a:spLocks noGrp="1"/>
          </p:cNvSpPr>
          <p:nvPr>
            <p:ph type="body" sz="quarter" idx="10" hasCustomPrompt="1"/>
          </p:nvPr>
        </p:nvSpPr>
        <p:spPr>
          <a:xfrm>
            <a:off x="610316" y="2634649"/>
            <a:ext cx="7685315" cy="230832"/>
          </a:xfrm>
        </p:spPr>
        <p:txBody>
          <a:bodyPr wrap="square" anchor="b">
            <a:spAutoFit/>
          </a:bodyPr>
          <a:lstStyle>
            <a:lvl1pPr marL="0" indent="0">
              <a:spcBef>
                <a:spcPts val="0"/>
              </a:spcBef>
              <a:buNone/>
              <a:defRPr sz="1500" cap="none" spc="130" baseline="0">
                <a:solidFill>
                  <a:schemeClr val="bg1"/>
                </a:solidFill>
              </a:defRPr>
            </a:lvl1pPr>
          </a:lstStyle>
          <a:p>
            <a:pPr lvl="0"/>
            <a:r>
              <a:rPr lang="en-US" dirty="0"/>
              <a:t>Section number</a:t>
            </a:r>
            <a:endParaRPr lang="en-GB" dirty="0"/>
          </a:p>
        </p:txBody>
      </p:sp>
    </p:spTree>
    <p:extLst>
      <p:ext uri="{BB962C8B-B14F-4D97-AF65-F5344CB8AC3E}">
        <p14:creationId xmlns:p14="http://schemas.microsoft.com/office/powerpoint/2010/main" val="146491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2">
    <p:bg>
      <p:bgPr>
        <a:gradFill>
          <a:gsLst>
            <a:gs pos="0">
              <a:schemeClr val="accent2"/>
            </a:gs>
            <a:gs pos="100000">
              <a:schemeClr val="accent3"/>
            </a:gs>
          </a:gsLst>
          <a:lin ang="2700000" scaled="0"/>
        </a:gradFill>
        <a:effectLst/>
      </p:bgPr>
    </p:bg>
    <p:spTree>
      <p:nvGrpSpPr>
        <p:cNvPr id="1" name=""/>
        <p:cNvGrpSpPr/>
        <p:nvPr/>
      </p:nvGrpSpPr>
      <p:grpSpPr>
        <a:xfrm>
          <a:off x="0" y="0"/>
          <a:ext cx="0" cy="0"/>
          <a:chOff x="0" y="0"/>
          <a:chExt cx="0" cy="0"/>
        </a:xfrm>
      </p:grpSpPr>
      <p:sp>
        <p:nvSpPr>
          <p:cNvPr id="12" name="Slide Number">
            <a:extLst>
              <a:ext uri="{FF2B5EF4-FFF2-40B4-BE49-F238E27FC236}">
                <a16:creationId xmlns:a16="http://schemas.microsoft.com/office/drawing/2014/main" id="{C4721B0B-874B-7244-94EA-7BA6B352F3EB}"/>
              </a:ext>
            </a:extLst>
          </p:cNvPr>
          <p:cNvSpPr>
            <a:spLocks noGrp="1"/>
          </p:cNvSpPr>
          <p:nvPr>
            <p:ph type="sldNum" sz="quarter" idx="12"/>
          </p:nvPr>
        </p:nvSpPr>
        <p:spPr>
          <a:xfrm>
            <a:off x="11581684" y="6403599"/>
            <a:ext cx="609519" cy="219715"/>
          </a:xfrm>
        </p:spPr>
        <p:txBody>
          <a:bodyPr/>
          <a:lstStyle>
            <a:lvl1pPr>
              <a:defRPr>
                <a:solidFill>
                  <a:schemeClr val="bg1"/>
                </a:solidFill>
              </a:defRPr>
            </a:lvl1pPr>
          </a:lstStyle>
          <a:p>
            <a:fld id="{7E059585-B169-0341-B167-64457CF78206}" type="slidenum">
              <a:rPr lang="en-US" smtClean="0"/>
              <a:pPr/>
              <a:t>‹#›</a:t>
            </a:fld>
            <a:endParaRPr lang="en-US" dirty="0"/>
          </a:p>
        </p:txBody>
      </p:sp>
      <p:sp>
        <p:nvSpPr>
          <p:cNvPr id="2" name="Logotype">
            <a:extLst>
              <a:ext uri="{FF2B5EF4-FFF2-40B4-BE49-F238E27FC236}">
                <a16:creationId xmlns:a16="http://schemas.microsoft.com/office/drawing/2014/main" id="{B8428E10-EC2B-C449-B8C6-F5752C1FCADD}"/>
              </a:ext>
            </a:extLst>
          </p:cNvPr>
          <p:cNvSpPr>
            <a:spLocks noGrp="1"/>
          </p:cNvSpPr>
          <p:nvPr>
            <p:ph type="dt" sz="half" idx="13"/>
          </p:nvPr>
        </p:nvSpPr>
        <p:spPr>
          <a:xfrm>
            <a:off x="11005048" y="6400006"/>
            <a:ext cx="576072" cy="228600"/>
          </a:xfrm>
          <a:blipFill>
            <a:blip r:embed="rId2">
              <a:extLst>
                <a:ext uri="{96DAC541-7B7A-43D3-8B79-37D633B846F1}">
                  <asvg:svgBlip xmlns:asvg="http://schemas.microsoft.com/office/drawing/2016/SVG/main" r:embed="rId3"/>
                </a:ext>
              </a:extLst>
            </a:blip>
            <a:stretch>
              <a:fillRect/>
            </a:stretch>
          </a:blipFill>
        </p:spPr>
        <p:txBody>
          <a:bodyPr/>
          <a:lstStyle/>
          <a:p>
            <a:r>
              <a:rPr lang="en-US" dirty="0"/>
              <a:t> </a:t>
            </a:r>
          </a:p>
        </p:txBody>
      </p:sp>
      <p:sp>
        <p:nvSpPr>
          <p:cNvPr id="3" name="Copyright">
            <a:extLst>
              <a:ext uri="{FF2B5EF4-FFF2-40B4-BE49-F238E27FC236}">
                <a16:creationId xmlns:a16="http://schemas.microsoft.com/office/drawing/2014/main" id="{1DE5F47B-3A5F-D44E-BE45-30AF837511C8}"/>
              </a:ext>
            </a:extLst>
          </p:cNvPr>
          <p:cNvSpPr>
            <a:spLocks noGrp="1"/>
          </p:cNvSpPr>
          <p:nvPr>
            <p:ph type="ftr" sz="quarter" idx="14"/>
          </p:nvPr>
        </p:nvSpPr>
        <p:spPr>
          <a:xfrm>
            <a:off x="610880" y="6482302"/>
            <a:ext cx="2633472" cy="64008"/>
          </a:xfrm>
          <a:blipFill>
            <a:blip r:embed="rId4">
              <a:extLst>
                <a:ext uri="{96DAC541-7B7A-43D3-8B79-37D633B846F1}">
                  <asvg:svgBlip xmlns:asvg="http://schemas.microsoft.com/office/drawing/2016/SVG/main" r:embed="rId5"/>
                </a:ext>
              </a:extLst>
            </a:blip>
            <a:stretch>
              <a:fillRect/>
            </a:stretch>
          </a:blipFill>
        </p:spPr>
        <p:txBody>
          <a:bodyPr/>
          <a:lstStyle/>
          <a:p>
            <a:r>
              <a:rPr lang="en-US" dirty="0"/>
              <a:t> </a:t>
            </a:r>
          </a:p>
        </p:txBody>
      </p:sp>
      <p:sp>
        <p:nvSpPr>
          <p:cNvPr id="7" name="Title">
            <a:extLst>
              <a:ext uri="{FF2B5EF4-FFF2-40B4-BE49-F238E27FC236}">
                <a16:creationId xmlns:a16="http://schemas.microsoft.com/office/drawing/2014/main" id="{8B4B0369-4AEA-A942-879E-4F65A7FCDCE9}"/>
              </a:ext>
            </a:extLst>
          </p:cNvPr>
          <p:cNvSpPr>
            <a:spLocks noGrp="1"/>
          </p:cNvSpPr>
          <p:nvPr>
            <p:ph type="body" sz="quarter" idx="11" hasCustomPrompt="1"/>
          </p:nvPr>
        </p:nvSpPr>
        <p:spPr>
          <a:xfrm>
            <a:off x="609599" y="2965970"/>
            <a:ext cx="7685315" cy="491801"/>
          </a:xfrm>
        </p:spPr>
        <p:txBody>
          <a:bodyPr wrap="square">
            <a:spAutoFit/>
          </a:bodyPr>
          <a:lstStyle>
            <a:lvl1pPr marL="0" indent="0">
              <a:lnSpc>
                <a:spcPct val="90000"/>
              </a:lnSpc>
              <a:spcBef>
                <a:spcPts val="0"/>
              </a:spcBef>
              <a:buNone/>
              <a:defRPr sz="3500" b="1" cap="all" spc="130" baseline="0">
                <a:solidFill>
                  <a:schemeClr val="bg1"/>
                </a:solidFill>
                <a:latin typeface="+mj-lt"/>
              </a:defRPr>
            </a:lvl1pPr>
          </a:lstStyle>
          <a:p>
            <a:pPr lvl="0"/>
            <a:r>
              <a:rPr lang="en-US" dirty="0"/>
              <a:t>section title dm sans</a:t>
            </a:r>
          </a:p>
        </p:txBody>
      </p:sp>
      <p:sp>
        <p:nvSpPr>
          <p:cNvPr id="8" name="Section">
            <a:extLst>
              <a:ext uri="{FF2B5EF4-FFF2-40B4-BE49-F238E27FC236}">
                <a16:creationId xmlns:a16="http://schemas.microsoft.com/office/drawing/2014/main" id="{39FD0B19-8F50-CD48-A4F5-8AE32DCAC442}"/>
              </a:ext>
            </a:extLst>
          </p:cNvPr>
          <p:cNvSpPr>
            <a:spLocks noGrp="1"/>
          </p:cNvSpPr>
          <p:nvPr>
            <p:ph type="body" sz="quarter" idx="10" hasCustomPrompt="1"/>
          </p:nvPr>
        </p:nvSpPr>
        <p:spPr>
          <a:xfrm>
            <a:off x="610316" y="2634649"/>
            <a:ext cx="7685315" cy="230832"/>
          </a:xfrm>
        </p:spPr>
        <p:txBody>
          <a:bodyPr wrap="square" anchor="b">
            <a:spAutoFit/>
          </a:bodyPr>
          <a:lstStyle>
            <a:lvl1pPr marL="0" indent="0">
              <a:spcBef>
                <a:spcPts val="0"/>
              </a:spcBef>
              <a:buNone/>
              <a:defRPr sz="1500" cap="none" spc="130" baseline="0">
                <a:solidFill>
                  <a:schemeClr val="bg1"/>
                </a:solidFill>
              </a:defRPr>
            </a:lvl1pPr>
          </a:lstStyle>
          <a:p>
            <a:pPr lvl="0"/>
            <a:r>
              <a:rPr lang="en-US" dirty="0"/>
              <a:t>Section number</a:t>
            </a:r>
            <a:endParaRPr lang="en-GB" dirty="0"/>
          </a:p>
        </p:txBody>
      </p:sp>
    </p:spTree>
    <p:extLst>
      <p:ext uri="{BB962C8B-B14F-4D97-AF65-F5344CB8AC3E}">
        <p14:creationId xmlns:p14="http://schemas.microsoft.com/office/powerpoint/2010/main" val="2095798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H">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BF434E76-CAFF-4AFD-8B6D-F8FB2D60C6B4}"/>
              </a:ext>
            </a:extLst>
          </p:cNvPr>
          <p:cNvSpPr>
            <a:spLocks noGrp="1"/>
          </p:cNvSpPr>
          <p:nvPr>
            <p:ph type="sldNum" sz="quarter" idx="12"/>
          </p:nvPr>
        </p:nvSpPr>
        <p:spPr/>
        <p:txBody>
          <a:bodyPr/>
          <a:lstStyle/>
          <a:p>
            <a:fld id="{7E059585-B169-0341-B167-64457CF78206}" type="slidenum">
              <a:rPr lang="en-US" smtClean="0"/>
              <a:pPr/>
              <a:t>‹#›</a:t>
            </a:fld>
            <a:endParaRPr lang="en-US" dirty="0"/>
          </a:p>
        </p:txBody>
      </p:sp>
      <p:sp>
        <p:nvSpPr>
          <p:cNvPr id="2" name="Logotype">
            <a:extLst>
              <a:ext uri="{FF2B5EF4-FFF2-40B4-BE49-F238E27FC236}">
                <a16:creationId xmlns:a16="http://schemas.microsoft.com/office/drawing/2014/main" id="{01D91A68-801D-7D47-A144-F6FCE10597DF}"/>
              </a:ext>
            </a:extLst>
          </p:cNvPr>
          <p:cNvSpPr>
            <a:spLocks noGrp="1"/>
          </p:cNvSpPr>
          <p:nvPr>
            <p:ph type="dt" sz="half" idx="13"/>
          </p:nvPr>
        </p:nvSpPr>
        <p:spPr/>
        <p:txBody>
          <a:bodyPr/>
          <a:lstStyle/>
          <a:p>
            <a:r>
              <a:rPr lang="en-US" dirty="0"/>
              <a:t> </a:t>
            </a:r>
          </a:p>
        </p:txBody>
      </p:sp>
      <p:sp>
        <p:nvSpPr>
          <p:cNvPr id="3" name="Copyright">
            <a:extLst>
              <a:ext uri="{FF2B5EF4-FFF2-40B4-BE49-F238E27FC236}">
                <a16:creationId xmlns:a16="http://schemas.microsoft.com/office/drawing/2014/main" id="{C713431A-C8D3-8B4B-BC95-B45E7B9501AF}"/>
              </a:ext>
            </a:extLst>
          </p:cNvPr>
          <p:cNvSpPr>
            <a:spLocks noGrp="1"/>
          </p:cNvSpPr>
          <p:nvPr>
            <p:ph type="ftr" sz="quarter" idx="14"/>
          </p:nvPr>
        </p:nvSpPr>
        <p:spPr/>
        <p:txBody>
          <a:bodyPr/>
          <a:lstStyle/>
          <a:p>
            <a:r>
              <a:rPr lang="en-US" dirty="0"/>
              <a:t> </a:t>
            </a:r>
          </a:p>
        </p:txBody>
      </p:sp>
      <p:sp>
        <p:nvSpPr>
          <p:cNvPr id="8" name="Title">
            <a:extLst>
              <a:ext uri="{FF2B5EF4-FFF2-40B4-BE49-F238E27FC236}">
                <a16:creationId xmlns:a16="http://schemas.microsoft.com/office/drawing/2014/main" id="{D8763EA1-310B-4209-9A06-B0BD5969B92A}"/>
              </a:ext>
            </a:extLst>
          </p:cNvPr>
          <p:cNvSpPr>
            <a:spLocks noGrp="1"/>
          </p:cNvSpPr>
          <p:nvPr>
            <p:ph type="title"/>
          </p:nvPr>
        </p:nvSpPr>
        <p:spPr/>
        <p:txBody>
          <a:bodyPr/>
          <a:lstStyle/>
          <a:p>
            <a:r>
              <a:rPr lang="en-US"/>
              <a:t>Click to edit Master title style</a:t>
            </a:r>
            <a:endParaRPr lang="en-GB" dirty="0"/>
          </a:p>
        </p:txBody>
      </p:sp>
      <p:sp>
        <p:nvSpPr>
          <p:cNvPr id="9" name="Header">
            <a:extLst>
              <a:ext uri="{FF2B5EF4-FFF2-40B4-BE49-F238E27FC236}">
                <a16:creationId xmlns:a16="http://schemas.microsoft.com/office/drawing/2014/main" id="{E4305CAD-710F-444F-B556-F0FF4F42A7C2}"/>
              </a:ext>
            </a:extLst>
          </p:cNvPr>
          <p:cNvSpPr>
            <a:spLocks noGrp="1"/>
          </p:cNvSpPr>
          <p:nvPr>
            <p:ph type="body" sz="quarter" idx="10" hasCustomPrompt="1"/>
          </p:nvPr>
        </p:nvSpPr>
        <p:spPr>
          <a:xfrm>
            <a:off x="610315" y="635000"/>
            <a:ext cx="10972166" cy="153888"/>
          </a:xfrm>
        </p:spPr>
        <p:txBody>
          <a:bodyPr>
            <a:spAutoFit/>
          </a:bodyPr>
          <a:lstStyle>
            <a:lvl1pPr marL="0" indent="0">
              <a:spcBef>
                <a:spcPts val="0"/>
              </a:spcBef>
              <a:buNone/>
              <a:defRPr sz="1000" cap="none" spc="100" baseline="0">
                <a:solidFill>
                  <a:srgbClr val="737373"/>
                </a:solidFill>
              </a:defRPr>
            </a:lvl1pPr>
          </a:lstStyle>
          <a:p>
            <a:pPr lvl="0"/>
            <a:r>
              <a:rPr lang="en-US" dirty="0"/>
              <a:t>Header style in one line</a:t>
            </a:r>
            <a:endParaRPr lang="en-GB" dirty="0"/>
          </a:p>
        </p:txBody>
      </p:sp>
    </p:spTree>
    <p:extLst>
      <p:ext uri="{BB962C8B-B14F-4D97-AF65-F5344CB8AC3E}">
        <p14:creationId xmlns:p14="http://schemas.microsoft.com/office/powerpoint/2010/main" val="343864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48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chemeClr val="tx1"/>
        </a:solidFill>
        <a:effectLst/>
      </p:bgPr>
    </p:bg>
    <p:spTree>
      <p:nvGrpSpPr>
        <p:cNvPr id="1" name=""/>
        <p:cNvGrpSpPr/>
        <p:nvPr/>
      </p:nvGrpSpPr>
      <p:grpSpPr>
        <a:xfrm>
          <a:off x="0" y="0"/>
          <a:ext cx="0" cy="0"/>
          <a:chOff x="0" y="0"/>
          <a:chExt cx="0" cy="0"/>
        </a:xfrm>
      </p:grpSpPr>
      <p:sp>
        <p:nvSpPr>
          <p:cNvPr id="3" name="Copyright">
            <a:extLst>
              <a:ext uri="{FF2B5EF4-FFF2-40B4-BE49-F238E27FC236}">
                <a16:creationId xmlns:a16="http://schemas.microsoft.com/office/drawing/2014/main" id="{6EF30DB3-C710-FA42-97C5-816F68A0E2BE}"/>
              </a:ext>
            </a:extLst>
          </p:cNvPr>
          <p:cNvSpPr>
            <a:spLocks noGrp="1"/>
          </p:cNvSpPr>
          <p:nvPr>
            <p:ph type="ftr" sz="quarter" idx="14"/>
          </p:nvPr>
        </p:nvSpPr>
        <p:spPr/>
        <p:txBody>
          <a:bodyPr/>
          <a:lstStyle/>
          <a:p>
            <a:r>
              <a:rPr lang="en-US" dirty="0"/>
              <a:t> </a:t>
            </a:r>
          </a:p>
        </p:txBody>
      </p:sp>
      <p:sp>
        <p:nvSpPr>
          <p:cNvPr id="16" name="Date">
            <a:extLst>
              <a:ext uri="{FF2B5EF4-FFF2-40B4-BE49-F238E27FC236}">
                <a16:creationId xmlns:a16="http://schemas.microsoft.com/office/drawing/2014/main" id="{F9DB3084-3519-4F49-8E4A-F0DC2E67E3FB}"/>
              </a:ext>
            </a:extLst>
          </p:cNvPr>
          <p:cNvSpPr>
            <a:spLocks noGrp="1"/>
          </p:cNvSpPr>
          <p:nvPr>
            <p:ph type="body" sz="quarter" idx="12" hasCustomPrompt="1"/>
          </p:nvPr>
        </p:nvSpPr>
        <p:spPr>
          <a:xfrm>
            <a:off x="610316" y="6053315"/>
            <a:ext cx="7685315" cy="123111"/>
          </a:xfrm>
        </p:spPr>
        <p:txBody>
          <a:bodyPr anchor="b">
            <a:spAutoFit/>
          </a:bodyPr>
          <a:lstStyle>
            <a:lvl1pPr marL="0" indent="0">
              <a:spcBef>
                <a:spcPts val="0"/>
              </a:spcBef>
              <a:buNone/>
              <a:defRPr lang="en-GB" sz="800" kern="1200" cap="all" spc="130" baseline="0" dirty="0">
                <a:solidFill>
                  <a:schemeClr val="bg2"/>
                </a:solidFill>
                <a:latin typeface="+mn-lt"/>
                <a:ea typeface="+mn-ea"/>
                <a:cs typeface="+mn-cs"/>
              </a:defRPr>
            </a:lvl1pPr>
          </a:lstStyle>
          <a:p>
            <a:pPr lvl="0"/>
            <a:r>
              <a:rPr lang="en-US" dirty="0"/>
              <a:t>Date</a:t>
            </a:r>
            <a:endParaRPr lang="en-GB" dirty="0"/>
          </a:p>
        </p:txBody>
      </p:sp>
      <p:sp>
        <p:nvSpPr>
          <p:cNvPr id="14" name="Title">
            <a:extLst>
              <a:ext uri="{FF2B5EF4-FFF2-40B4-BE49-F238E27FC236}">
                <a16:creationId xmlns:a16="http://schemas.microsoft.com/office/drawing/2014/main" id="{754FF9E1-7E47-F840-9CC5-9744984F607D}"/>
              </a:ext>
            </a:extLst>
          </p:cNvPr>
          <p:cNvSpPr>
            <a:spLocks noGrp="1"/>
          </p:cNvSpPr>
          <p:nvPr>
            <p:ph type="body" sz="quarter" idx="11" hasCustomPrompt="1"/>
          </p:nvPr>
        </p:nvSpPr>
        <p:spPr>
          <a:xfrm>
            <a:off x="609599" y="3000895"/>
            <a:ext cx="7685315" cy="1134349"/>
          </a:xfrm>
        </p:spPr>
        <p:txBody>
          <a:bodyPr wrap="square">
            <a:spAutoFit/>
          </a:bodyPr>
          <a:lstStyle>
            <a:lvl1pPr marL="0" indent="0">
              <a:lnSpc>
                <a:spcPct val="80000"/>
              </a:lnSpc>
              <a:spcBef>
                <a:spcPts val="0"/>
              </a:spcBef>
              <a:buNone/>
              <a:defRPr sz="4500" b="1" cap="all" spc="130" baseline="0">
                <a:solidFill>
                  <a:schemeClr val="bg1"/>
                </a:solidFill>
                <a:latin typeface="+mj-lt"/>
              </a:defRPr>
            </a:lvl1pPr>
          </a:lstStyle>
          <a:p>
            <a:pPr lvl="0"/>
            <a:r>
              <a:rPr lang="en-US" dirty="0"/>
              <a:t>COVER TITLE STYLE</a:t>
            </a:r>
            <a:br>
              <a:rPr lang="en-US" dirty="0"/>
            </a:br>
            <a:r>
              <a:rPr lang="en-US" dirty="0"/>
              <a:t>DM Sans Medium</a:t>
            </a:r>
          </a:p>
        </p:txBody>
      </p:sp>
      <p:sp>
        <p:nvSpPr>
          <p:cNvPr id="15" name="Header">
            <a:extLst>
              <a:ext uri="{FF2B5EF4-FFF2-40B4-BE49-F238E27FC236}">
                <a16:creationId xmlns:a16="http://schemas.microsoft.com/office/drawing/2014/main" id="{FA221C37-E66B-A34B-80DC-7D094B919751}"/>
              </a:ext>
            </a:extLst>
          </p:cNvPr>
          <p:cNvSpPr>
            <a:spLocks noGrp="1"/>
          </p:cNvSpPr>
          <p:nvPr>
            <p:ph type="body" sz="quarter" idx="10" hasCustomPrompt="1"/>
          </p:nvPr>
        </p:nvSpPr>
        <p:spPr>
          <a:xfrm>
            <a:off x="610316" y="2634649"/>
            <a:ext cx="7685315" cy="230832"/>
          </a:xfrm>
        </p:spPr>
        <p:txBody>
          <a:bodyPr wrap="square" anchor="b">
            <a:spAutoFit/>
          </a:bodyPr>
          <a:lstStyle>
            <a:lvl1pPr marL="0" indent="0">
              <a:spcBef>
                <a:spcPts val="0"/>
              </a:spcBef>
              <a:buNone/>
              <a:defRPr sz="1500" cap="none" spc="130" baseline="0">
                <a:solidFill>
                  <a:schemeClr val="accent5"/>
                </a:solidFill>
              </a:defRPr>
            </a:lvl1pPr>
          </a:lstStyle>
          <a:p>
            <a:pPr lvl="0"/>
            <a:r>
              <a:rPr lang="en-US" dirty="0"/>
              <a:t>Header style in one line</a:t>
            </a:r>
            <a:endParaRPr lang="en-GB" dirty="0"/>
          </a:p>
        </p:txBody>
      </p:sp>
      <p:pic>
        <p:nvPicPr>
          <p:cNvPr id="5" name="Picture 4">
            <a:extLst>
              <a:ext uri="{FF2B5EF4-FFF2-40B4-BE49-F238E27FC236}">
                <a16:creationId xmlns:a16="http://schemas.microsoft.com/office/drawing/2014/main" id="{01BA03A6-862A-E541-9127-DEF1292AD1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76958" y="2956533"/>
            <a:ext cx="2458721" cy="1036810"/>
          </a:xfrm>
          <a:prstGeom prst="rect">
            <a:avLst/>
          </a:prstGeom>
        </p:spPr>
      </p:pic>
    </p:spTree>
    <p:extLst>
      <p:ext uri="{BB962C8B-B14F-4D97-AF65-F5344CB8AC3E}">
        <p14:creationId xmlns:p14="http://schemas.microsoft.com/office/powerpoint/2010/main" val="168723295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 + S">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BF434E76-CAFF-4AFD-8B6D-F8FB2D60C6B4}"/>
              </a:ext>
            </a:extLst>
          </p:cNvPr>
          <p:cNvSpPr>
            <a:spLocks noGrp="1"/>
          </p:cNvSpPr>
          <p:nvPr>
            <p:ph type="sldNum" sz="quarter" idx="12"/>
          </p:nvPr>
        </p:nvSpPr>
        <p:spPr/>
        <p:txBody>
          <a:bodyPr/>
          <a:lstStyle/>
          <a:p>
            <a:fld id="{7E059585-B169-0341-B167-64457CF78206}" type="slidenum">
              <a:rPr lang="en-US" smtClean="0"/>
              <a:pPr/>
              <a:t>‹#›</a:t>
            </a:fld>
            <a:endParaRPr lang="en-US" dirty="0"/>
          </a:p>
        </p:txBody>
      </p:sp>
      <p:sp>
        <p:nvSpPr>
          <p:cNvPr id="2" name="Logotype">
            <a:extLst>
              <a:ext uri="{FF2B5EF4-FFF2-40B4-BE49-F238E27FC236}">
                <a16:creationId xmlns:a16="http://schemas.microsoft.com/office/drawing/2014/main" id="{4F321D00-809E-404B-8EBD-664742B5B40D}"/>
              </a:ext>
            </a:extLst>
          </p:cNvPr>
          <p:cNvSpPr>
            <a:spLocks noGrp="1"/>
          </p:cNvSpPr>
          <p:nvPr>
            <p:ph type="dt" sz="half" idx="13"/>
          </p:nvPr>
        </p:nvSpPr>
        <p:spPr/>
        <p:txBody>
          <a:bodyPr/>
          <a:lstStyle/>
          <a:p>
            <a:r>
              <a:rPr lang="en-US" dirty="0"/>
              <a:t> </a:t>
            </a:r>
          </a:p>
        </p:txBody>
      </p:sp>
      <p:sp>
        <p:nvSpPr>
          <p:cNvPr id="3" name="Copyright">
            <a:extLst>
              <a:ext uri="{FF2B5EF4-FFF2-40B4-BE49-F238E27FC236}">
                <a16:creationId xmlns:a16="http://schemas.microsoft.com/office/drawing/2014/main" id="{9AAE7983-B826-924A-AE0F-C0FD5958701F}"/>
              </a:ext>
            </a:extLst>
          </p:cNvPr>
          <p:cNvSpPr>
            <a:spLocks noGrp="1"/>
          </p:cNvSpPr>
          <p:nvPr>
            <p:ph type="ftr" sz="quarter" idx="14"/>
          </p:nvPr>
        </p:nvSpPr>
        <p:spPr/>
        <p:txBody>
          <a:bodyPr/>
          <a:lstStyle/>
          <a:p>
            <a:r>
              <a:rPr lang="en-US" dirty="0"/>
              <a:t> </a:t>
            </a:r>
          </a:p>
        </p:txBody>
      </p:sp>
      <p:sp>
        <p:nvSpPr>
          <p:cNvPr id="12" name="Subtitle">
            <a:extLst>
              <a:ext uri="{FF2B5EF4-FFF2-40B4-BE49-F238E27FC236}">
                <a16:creationId xmlns:a16="http://schemas.microsoft.com/office/drawing/2014/main" id="{7EE805C7-B8FF-4F71-8D17-45952B765A4C}"/>
              </a:ext>
            </a:extLst>
          </p:cNvPr>
          <p:cNvSpPr>
            <a:spLocks noGrp="1"/>
          </p:cNvSpPr>
          <p:nvPr>
            <p:ph type="body" sz="quarter" idx="11" hasCustomPrompt="1"/>
          </p:nvPr>
        </p:nvSpPr>
        <p:spPr>
          <a:xfrm>
            <a:off x="610315" y="1171272"/>
            <a:ext cx="10972166" cy="153888"/>
          </a:xfrm>
        </p:spPr>
        <p:txBody>
          <a:bodyPr>
            <a:spAutoFit/>
          </a:bodyPr>
          <a:lstStyle>
            <a:lvl1pPr marL="0" indent="0">
              <a:spcBef>
                <a:spcPts val="0"/>
              </a:spcBef>
              <a:buNone/>
              <a:defRPr lang="en-GB" sz="1000" kern="1200" cap="none" spc="100" baseline="0" dirty="0">
                <a:solidFill>
                  <a:schemeClr val="accent5"/>
                </a:solidFill>
                <a:latin typeface="+mn-lt"/>
                <a:ea typeface="+mn-ea"/>
                <a:cs typeface="+mn-cs"/>
              </a:defRPr>
            </a:lvl1pPr>
          </a:lstStyle>
          <a:p>
            <a:pPr lvl="0"/>
            <a:r>
              <a:rPr lang="en-US" dirty="0"/>
              <a:t>Subtitle style in one line</a:t>
            </a:r>
          </a:p>
        </p:txBody>
      </p:sp>
      <p:sp>
        <p:nvSpPr>
          <p:cNvPr id="8" name="Title">
            <a:extLst>
              <a:ext uri="{FF2B5EF4-FFF2-40B4-BE49-F238E27FC236}">
                <a16:creationId xmlns:a16="http://schemas.microsoft.com/office/drawing/2014/main" id="{D8763EA1-310B-4209-9A06-B0BD5969B92A}"/>
              </a:ext>
            </a:extLst>
          </p:cNvPr>
          <p:cNvSpPr>
            <a:spLocks noGrp="1"/>
          </p:cNvSpPr>
          <p:nvPr>
            <p:ph type="title"/>
          </p:nvPr>
        </p:nvSpPr>
        <p:spPr/>
        <p:txBody>
          <a:bodyPr/>
          <a:lstStyle/>
          <a:p>
            <a:r>
              <a:rPr lang="en-US" dirty="0"/>
              <a:t>Click to edit Master title style</a:t>
            </a:r>
            <a:endParaRPr lang="en-GB" dirty="0"/>
          </a:p>
        </p:txBody>
      </p:sp>
      <p:sp>
        <p:nvSpPr>
          <p:cNvPr id="9" name="Header">
            <a:extLst>
              <a:ext uri="{FF2B5EF4-FFF2-40B4-BE49-F238E27FC236}">
                <a16:creationId xmlns:a16="http://schemas.microsoft.com/office/drawing/2014/main" id="{E4305CAD-710F-444F-B556-F0FF4F42A7C2}"/>
              </a:ext>
            </a:extLst>
          </p:cNvPr>
          <p:cNvSpPr>
            <a:spLocks noGrp="1"/>
          </p:cNvSpPr>
          <p:nvPr>
            <p:ph type="body" sz="quarter" idx="10" hasCustomPrompt="1"/>
          </p:nvPr>
        </p:nvSpPr>
        <p:spPr>
          <a:xfrm>
            <a:off x="610315" y="635000"/>
            <a:ext cx="10972166" cy="153888"/>
          </a:xfrm>
        </p:spPr>
        <p:txBody>
          <a:bodyPr>
            <a:spAutoFit/>
          </a:bodyPr>
          <a:lstStyle>
            <a:lvl1pPr marL="0" indent="0">
              <a:spcBef>
                <a:spcPts val="0"/>
              </a:spcBef>
              <a:buNone/>
              <a:defRPr sz="1000" cap="none" spc="100" baseline="0">
                <a:solidFill>
                  <a:schemeClr val="bg2"/>
                </a:solidFill>
              </a:defRPr>
            </a:lvl1pPr>
          </a:lstStyle>
          <a:p>
            <a:pPr lvl="0"/>
            <a:r>
              <a:rPr lang="en-US" dirty="0"/>
              <a:t>Header style in one line</a:t>
            </a:r>
            <a:endParaRPr lang="en-GB" dirty="0"/>
          </a:p>
        </p:txBody>
      </p:sp>
    </p:spTree>
    <p:extLst>
      <p:ext uri="{BB962C8B-B14F-4D97-AF65-F5344CB8AC3E}">
        <p14:creationId xmlns:p14="http://schemas.microsoft.com/office/powerpoint/2010/main" val="235667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H">
    <p:spTree>
      <p:nvGrpSpPr>
        <p:cNvPr id="1" name=""/>
        <p:cNvGrpSpPr/>
        <p:nvPr/>
      </p:nvGrpSpPr>
      <p:grpSpPr>
        <a:xfrm>
          <a:off x="0" y="0"/>
          <a:ext cx="0" cy="0"/>
          <a:chOff x="0" y="0"/>
          <a:chExt cx="0" cy="0"/>
        </a:xfrm>
      </p:grpSpPr>
      <p:sp>
        <p:nvSpPr>
          <p:cNvPr id="14" name="Slide Number">
            <a:extLst>
              <a:ext uri="{FF2B5EF4-FFF2-40B4-BE49-F238E27FC236}">
                <a16:creationId xmlns:a16="http://schemas.microsoft.com/office/drawing/2014/main" id="{BF434E76-CAFF-4AFD-8B6D-F8FB2D60C6B4}"/>
              </a:ext>
            </a:extLst>
          </p:cNvPr>
          <p:cNvSpPr>
            <a:spLocks noGrp="1"/>
          </p:cNvSpPr>
          <p:nvPr>
            <p:ph type="sldNum" sz="quarter" idx="12"/>
          </p:nvPr>
        </p:nvSpPr>
        <p:spPr/>
        <p:txBody>
          <a:bodyPr/>
          <a:lstStyle/>
          <a:p>
            <a:fld id="{7E059585-B169-0341-B167-64457CF78206}" type="slidenum">
              <a:rPr lang="en-US" smtClean="0"/>
              <a:pPr/>
              <a:t>‹#›</a:t>
            </a:fld>
            <a:endParaRPr lang="en-US" dirty="0"/>
          </a:p>
        </p:txBody>
      </p:sp>
      <p:sp>
        <p:nvSpPr>
          <p:cNvPr id="2" name="Logotype">
            <a:extLst>
              <a:ext uri="{FF2B5EF4-FFF2-40B4-BE49-F238E27FC236}">
                <a16:creationId xmlns:a16="http://schemas.microsoft.com/office/drawing/2014/main" id="{E977984C-1377-6749-80D1-561401130DB1}"/>
              </a:ext>
            </a:extLst>
          </p:cNvPr>
          <p:cNvSpPr>
            <a:spLocks noGrp="1"/>
          </p:cNvSpPr>
          <p:nvPr>
            <p:ph type="dt" sz="half" idx="13"/>
          </p:nvPr>
        </p:nvSpPr>
        <p:spPr/>
        <p:txBody>
          <a:bodyPr/>
          <a:lstStyle/>
          <a:p>
            <a:r>
              <a:rPr lang="en-US" dirty="0"/>
              <a:t> </a:t>
            </a:r>
          </a:p>
        </p:txBody>
      </p:sp>
      <p:sp>
        <p:nvSpPr>
          <p:cNvPr id="3" name="Copyright">
            <a:extLst>
              <a:ext uri="{FF2B5EF4-FFF2-40B4-BE49-F238E27FC236}">
                <a16:creationId xmlns:a16="http://schemas.microsoft.com/office/drawing/2014/main" id="{C3F4FEDC-3280-3A42-B76C-055F9CA2A7C7}"/>
              </a:ext>
            </a:extLst>
          </p:cNvPr>
          <p:cNvSpPr>
            <a:spLocks noGrp="1"/>
          </p:cNvSpPr>
          <p:nvPr>
            <p:ph type="ftr" sz="quarter" idx="14"/>
          </p:nvPr>
        </p:nvSpPr>
        <p:spPr/>
        <p:txBody>
          <a:bodyPr/>
          <a:lstStyle/>
          <a:p>
            <a:r>
              <a:rPr lang="en-US" dirty="0"/>
              <a:t> </a:t>
            </a:r>
          </a:p>
        </p:txBody>
      </p:sp>
      <p:sp>
        <p:nvSpPr>
          <p:cNvPr id="8" name="Title">
            <a:extLst>
              <a:ext uri="{FF2B5EF4-FFF2-40B4-BE49-F238E27FC236}">
                <a16:creationId xmlns:a16="http://schemas.microsoft.com/office/drawing/2014/main" id="{D8763EA1-310B-4209-9A06-B0BD5969B92A}"/>
              </a:ext>
            </a:extLst>
          </p:cNvPr>
          <p:cNvSpPr>
            <a:spLocks noGrp="1"/>
          </p:cNvSpPr>
          <p:nvPr>
            <p:ph type="title"/>
          </p:nvPr>
        </p:nvSpPr>
        <p:spPr/>
        <p:txBody>
          <a:bodyPr/>
          <a:lstStyle/>
          <a:p>
            <a:r>
              <a:rPr lang="en-US" dirty="0"/>
              <a:t>Click to edit Master title style</a:t>
            </a:r>
            <a:endParaRPr lang="en-GB" dirty="0"/>
          </a:p>
        </p:txBody>
      </p:sp>
      <p:sp>
        <p:nvSpPr>
          <p:cNvPr id="9" name="Header">
            <a:extLst>
              <a:ext uri="{FF2B5EF4-FFF2-40B4-BE49-F238E27FC236}">
                <a16:creationId xmlns:a16="http://schemas.microsoft.com/office/drawing/2014/main" id="{E4305CAD-710F-444F-B556-F0FF4F42A7C2}"/>
              </a:ext>
            </a:extLst>
          </p:cNvPr>
          <p:cNvSpPr>
            <a:spLocks noGrp="1"/>
          </p:cNvSpPr>
          <p:nvPr>
            <p:ph type="body" sz="quarter" idx="10" hasCustomPrompt="1"/>
          </p:nvPr>
        </p:nvSpPr>
        <p:spPr>
          <a:xfrm>
            <a:off x="610315" y="635000"/>
            <a:ext cx="10972166" cy="153888"/>
          </a:xfrm>
        </p:spPr>
        <p:txBody>
          <a:bodyPr>
            <a:spAutoFit/>
          </a:bodyPr>
          <a:lstStyle>
            <a:lvl1pPr marL="0" indent="0">
              <a:spcBef>
                <a:spcPts val="0"/>
              </a:spcBef>
              <a:buNone/>
              <a:defRPr sz="1000" cap="none" spc="100" baseline="0">
                <a:solidFill>
                  <a:schemeClr val="bg2"/>
                </a:solidFill>
              </a:defRPr>
            </a:lvl1pPr>
          </a:lstStyle>
          <a:p>
            <a:pPr lvl="0"/>
            <a:r>
              <a:rPr lang="en-US" dirty="0"/>
              <a:t>Header style in one line</a:t>
            </a:r>
            <a:endParaRPr lang="en-GB" dirty="0"/>
          </a:p>
        </p:txBody>
      </p:sp>
    </p:spTree>
    <p:extLst>
      <p:ext uri="{BB962C8B-B14F-4D97-AF65-F5344CB8AC3E}">
        <p14:creationId xmlns:p14="http://schemas.microsoft.com/office/powerpoint/2010/main" val="311802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92B68DF4-D74E-4A40-892E-A05678EFEE7E}"/>
              </a:ext>
            </a:extLst>
          </p:cNvPr>
          <p:cNvSpPr>
            <a:spLocks noGrp="1"/>
          </p:cNvSpPr>
          <p:nvPr>
            <p:ph type="sldNum" sz="quarter" idx="4"/>
          </p:nvPr>
        </p:nvSpPr>
        <p:spPr>
          <a:xfrm>
            <a:off x="11581684" y="6404449"/>
            <a:ext cx="609519" cy="219715"/>
          </a:xfrm>
          <a:prstGeom prst="rect">
            <a:avLst/>
          </a:prstGeom>
        </p:spPr>
        <p:txBody>
          <a:bodyPr vert="horz" lIns="0" tIns="0" rIns="0" bIns="0" rtlCol="0" anchor="ctr"/>
          <a:lstStyle>
            <a:lvl1pPr algn="ctr">
              <a:defRPr sz="700">
                <a:solidFill>
                  <a:schemeClr val="tx2"/>
                </a:solidFill>
              </a:defRPr>
            </a:lvl1pPr>
          </a:lstStyle>
          <a:p>
            <a:fld id="{7E059585-B169-0341-B167-64457CF78206}" type="slidenum">
              <a:rPr lang="en-US" smtClean="0"/>
              <a:pPr/>
              <a:t>‹#›</a:t>
            </a:fld>
            <a:endParaRPr lang="en-US" dirty="0"/>
          </a:p>
        </p:txBody>
      </p:sp>
      <p:sp>
        <p:nvSpPr>
          <p:cNvPr id="14" name="Logotype">
            <a:extLst>
              <a:ext uri="{FF2B5EF4-FFF2-40B4-BE49-F238E27FC236}">
                <a16:creationId xmlns:a16="http://schemas.microsoft.com/office/drawing/2014/main" id="{F2A901AD-4DEC-324E-9AA4-9938F967DDD3}"/>
              </a:ext>
            </a:extLst>
          </p:cNvPr>
          <p:cNvSpPr>
            <a:spLocks noGrp="1"/>
          </p:cNvSpPr>
          <p:nvPr>
            <p:ph type="dt" sz="half" idx="2"/>
          </p:nvPr>
        </p:nvSpPr>
        <p:spPr>
          <a:xfrm>
            <a:off x="11005048" y="6400006"/>
            <a:ext cx="576072" cy="228600"/>
          </a:xfrm>
          <a:prstGeom prst="rect">
            <a:avLst/>
          </a:prstGeom>
          <a:blipFill>
            <a:blip r:embed="rId6">
              <a:extLst>
                <a:ext uri="{96DAC541-7B7A-43D3-8B79-37D633B846F1}">
                  <asvg:svgBlip xmlns:asvg="http://schemas.microsoft.com/office/drawing/2016/SVG/main" r:embed="rId7"/>
                </a:ext>
              </a:extLst>
            </a:blip>
            <a:stretch>
              <a:fillRect/>
            </a:stretch>
          </a:blipFill>
        </p:spPr>
        <p:txBody>
          <a:bodyPr vert="horz" lIns="0" tIns="0" rIns="0" bIns="0" rtlCol="0" anchor="ctr"/>
          <a:lstStyle>
            <a:lvl1pPr algn="l">
              <a:defRPr sz="100">
                <a:solidFill>
                  <a:schemeClr val="tx1">
                    <a:tint val="75000"/>
                  </a:schemeClr>
                </a:solidFill>
              </a:defRPr>
            </a:lvl1pPr>
          </a:lstStyle>
          <a:p>
            <a:r>
              <a:rPr lang="en-US" dirty="0"/>
              <a:t> </a:t>
            </a:r>
          </a:p>
        </p:txBody>
      </p:sp>
      <p:sp>
        <p:nvSpPr>
          <p:cNvPr id="10" name="Copyright">
            <a:extLst>
              <a:ext uri="{FF2B5EF4-FFF2-40B4-BE49-F238E27FC236}">
                <a16:creationId xmlns:a16="http://schemas.microsoft.com/office/drawing/2014/main" id="{73CE7FF7-3D70-FA44-9486-10DB966913A0}"/>
              </a:ext>
            </a:extLst>
          </p:cNvPr>
          <p:cNvSpPr>
            <a:spLocks noGrp="1"/>
          </p:cNvSpPr>
          <p:nvPr>
            <p:ph type="ftr" sz="quarter" idx="3"/>
          </p:nvPr>
        </p:nvSpPr>
        <p:spPr>
          <a:xfrm>
            <a:off x="610880" y="6482302"/>
            <a:ext cx="2633472" cy="64008"/>
          </a:xfrm>
          <a:prstGeom prst="rect">
            <a:avLst/>
          </a:prstGeom>
          <a:blipFill>
            <a:blip r:embed="rId8">
              <a:extLst>
                <a:ext uri="{96DAC541-7B7A-43D3-8B79-37D633B846F1}">
                  <asvg:svgBlip xmlns:asvg="http://schemas.microsoft.com/office/drawing/2016/SVG/main" r:embed="rId9"/>
                </a:ext>
              </a:extLst>
            </a:blip>
            <a:stretch>
              <a:fillRect/>
            </a:stretch>
          </a:blipFill>
        </p:spPr>
        <p:txBody>
          <a:bodyPr vert="horz" lIns="0" tIns="0" rIns="0" bIns="0" rtlCol="0" anchor="ctr"/>
          <a:lstStyle>
            <a:lvl1pPr algn="l">
              <a:defRPr sz="100">
                <a:solidFill>
                  <a:schemeClr val="tx1">
                    <a:tint val="75000"/>
                  </a:schemeClr>
                </a:solidFill>
              </a:defRPr>
            </a:lvl1pPr>
          </a:lstStyle>
          <a:p>
            <a:r>
              <a:rPr lang="en-US" dirty="0"/>
              <a:t> </a:t>
            </a:r>
          </a:p>
        </p:txBody>
      </p:sp>
      <p:sp>
        <p:nvSpPr>
          <p:cNvPr id="3" name="Text Placeholder">
            <a:extLst>
              <a:ext uri="{FF2B5EF4-FFF2-40B4-BE49-F238E27FC236}">
                <a16:creationId xmlns:a16="http://schemas.microsoft.com/office/drawing/2014/main" id="{A70D723F-AA85-974B-A721-4C1B8AB217EE}"/>
              </a:ext>
            </a:extLst>
          </p:cNvPr>
          <p:cNvSpPr>
            <a:spLocks noGrp="1"/>
          </p:cNvSpPr>
          <p:nvPr>
            <p:ph type="body" idx="1"/>
          </p:nvPr>
        </p:nvSpPr>
        <p:spPr>
          <a:xfrm>
            <a:off x="610315" y="1962149"/>
            <a:ext cx="10972165" cy="420846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a:extLst>
              <a:ext uri="{FF2B5EF4-FFF2-40B4-BE49-F238E27FC236}">
                <a16:creationId xmlns:a16="http://schemas.microsoft.com/office/drawing/2014/main" id="{15B2D54A-44C0-3B44-90B5-5739DAF99BA9}"/>
              </a:ext>
            </a:extLst>
          </p:cNvPr>
          <p:cNvSpPr>
            <a:spLocks noGrp="1"/>
          </p:cNvSpPr>
          <p:nvPr>
            <p:ph type="title"/>
          </p:nvPr>
        </p:nvSpPr>
        <p:spPr>
          <a:xfrm>
            <a:off x="610315" y="846764"/>
            <a:ext cx="10972166" cy="281039"/>
          </a:xfrm>
          <a:prstGeom prst="rect">
            <a:avLst/>
          </a:prstGeom>
        </p:spPr>
        <p:txBody>
          <a:bodyPr vert="horz"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2327984098"/>
      </p:ext>
    </p:extLst>
  </p:cSld>
  <p:clrMap bg1="lt1" tx1="dk1" bg2="lt2" tx2="dk2" accent1="accent1" accent2="accent2" accent3="accent3" accent4="accent4" accent5="accent5" accent6="accent6" hlink="hlink" folHlink="folHlink"/>
  <p:sldLayoutIdLst>
    <p:sldLayoutId id="2147483762" r:id="rId1"/>
    <p:sldLayoutId id="2147483685" r:id="rId2"/>
    <p:sldLayoutId id="2147483675" r:id="rId3"/>
    <p:sldLayoutId id="2147483655" r:id="rId4"/>
  </p:sldLayoutIdLst>
  <p:hf hdr="0"/>
  <p:txStyles>
    <p:titleStyle>
      <a:lvl1pPr algn="l" defTabSz="914400" rtl="0" eaLnBrk="1" latinLnBrk="0" hangingPunct="1">
        <a:lnSpc>
          <a:spcPct val="90000"/>
        </a:lnSpc>
        <a:spcBef>
          <a:spcPct val="0"/>
        </a:spcBef>
        <a:buNone/>
        <a:defRPr sz="2000" kern="1200" cap="all" spc="50"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1pPr>
      <a:lvl2pPr marL="457200" indent="-227013" algn="l" defTabSz="914400" rtl="0" eaLnBrk="1" latinLnBrk="0" hangingPunct="1">
        <a:lnSpc>
          <a:spcPct val="100000"/>
        </a:lnSpc>
        <a:spcBef>
          <a:spcPts val="500"/>
        </a:spcBef>
        <a:buFont typeface="DM Sans" pitchFamily="2" charset="0"/>
        <a:buChar char="–"/>
        <a:defRPr sz="1200" kern="1200">
          <a:solidFill>
            <a:schemeClr val="tx1"/>
          </a:solidFill>
          <a:latin typeface="+mn-lt"/>
          <a:ea typeface="+mn-ea"/>
          <a:cs typeface="+mn-cs"/>
        </a:defRPr>
      </a:lvl2pPr>
      <a:lvl3pPr marL="685800" indent="-228600" algn="l" defTabSz="914400" rtl="0" eaLnBrk="1" latinLnBrk="0" hangingPunct="1">
        <a:lnSpc>
          <a:spcPct val="100000"/>
        </a:lnSpc>
        <a:spcBef>
          <a:spcPts val="500"/>
        </a:spcBef>
        <a:buFont typeface="DM Sans" pitchFamily="2" charset="0"/>
        <a:buChar char="–"/>
        <a:defRPr sz="1200" kern="1200">
          <a:solidFill>
            <a:schemeClr val="tx1"/>
          </a:solidFill>
          <a:latin typeface="+mn-lt"/>
          <a:ea typeface="+mn-ea"/>
          <a:cs typeface="+mn-cs"/>
        </a:defRPr>
      </a:lvl3pPr>
      <a:lvl4pPr marL="914400" indent="-228600" algn="l" defTabSz="914400" rtl="0" eaLnBrk="1" latinLnBrk="0" hangingPunct="1">
        <a:lnSpc>
          <a:spcPct val="100000"/>
        </a:lnSpc>
        <a:spcBef>
          <a:spcPts val="500"/>
        </a:spcBef>
        <a:buFont typeface="DM Sans" pitchFamily="2" charset="0"/>
        <a:buChar char="–"/>
        <a:defRPr sz="1200" kern="120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DM Sans"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8">
          <p15:clr>
            <a:srgbClr val="F26B43"/>
          </p15:clr>
        </p15:guide>
        <p15:guide id="3" orient="horz" pos="1236">
          <p15:clr>
            <a:srgbClr val="F26B43"/>
          </p15:clr>
        </p15:guide>
        <p15:guide id="4" orient="horz" pos="400">
          <p15:clr>
            <a:srgbClr val="F26B43"/>
          </p15:clr>
        </p15:guide>
        <p15:guide id="5" orient="horz" pos="388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92B68DF4-D74E-4A40-892E-A05678EFEE7E}"/>
              </a:ext>
            </a:extLst>
          </p:cNvPr>
          <p:cNvSpPr>
            <a:spLocks noGrp="1"/>
          </p:cNvSpPr>
          <p:nvPr>
            <p:ph type="sldNum" sz="quarter" idx="4"/>
          </p:nvPr>
        </p:nvSpPr>
        <p:spPr>
          <a:xfrm>
            <a:off x="11581684" y="6403599"/>
            <a:ext cx="609519" cy="219715"/>
          </a:xfrm>
          <a:prstGeom prst="rect">
            <a:avLst/>
          </a:prstGeom>
        </p:spPr>
        <p:txBody>
          <a:bodyPr vert="horz" lIns="0" tIns="0" rIns="0" bIns="0" rtlCol="0" anchor="ctr"/>
          <a:lstStyle>
            <a:lvl1pPr algn="ctr">
              <a:defRPr sz="700">
                <a:solidFill>
                  <a:schemeClr val="bg1"/>
                </a:solidFill>
              </a:defRPr>
            </a:lvl1pPr>
          </a:lstStyle>
          <a:p>
            <a:fld id="{7E059585-B169-0341-B167-64457CF78206}" type="slidenum">
              <a:rPr lang="en-US" smtClean="0"/>
              <a:pPr/>
              <a:t>‹#›</a:t>
            </a:fld>
            <a:endParaRPr lang="en-US" dirty="0"/>
          </a:p>
        </p:txBody>
      </p:sp>
      <p:sp>
        <p:nvSpPr>
          <p:cNvPr id="5" name="Logotype">
            <a:extLst>
              <a:ext uri="{FF2B5EF4-FFF2-40B4-BE49-F238E27FC236}">
                <a16:creationId xmlns:a16="http://schemas.microsoft.com/office/drawing/2014/main" id="{D9B3FB95-67F6-7B42-8C24-90282DAF007B}"/>
              </a:ext>
            </a:extLst>
          </p:cNvPr>
          <p:cNvSpPr>
            <a:spLocks noGrp="1"/>
          </p:cNvSpPr>
          <p:nvPr>
            <p:ph type="dt" sz="half" idx="2"/>
          </p:nvPr>
        </p:nvSpPr>
        <p:spPr>
          <a:xfrm>
            <a:off x="11005048" y="6400006"/>
            <a:ext cx="576072" cy="228600"/>
          </a:xfrm>
          <a:prstGeom prst="rect">
            <a:avLst/>
          </a:prstGeom>
          <a:blipFill>
            <a:blip r:embed="rId5">
              <a:extLst>
                <a:ext uri="{96DAC541-7B7A-43D3-8B79-37D633B846F1}">
                  <asvg:svgBlip xmlns:asvg="http://schemas.microsoft.com/office/drawing/2016/SVG/main" r:embed="rId6"/>
                </a:ext>
              </a:extLst>
            </a:blip>
            <a:stretch>
              <a:fillRect/>
            </a:stretch>
          </a:blipFill>
        </p:spPr>
        <p:txBody>
          <a:bodyPr vert="horz" lIns="0" tIns="0" rIns="0" bIns="0" rtlCol="0" anchor="ctr"/>
          <a:lstStyle>
            <a:lvl1pPr algn="l">
              <a:defRPr sz="100">
                <a:solidFill>
                  <a:schemeClr val="tx1">
                    <a:tint val="75000"/>
                  </a:schemeClr>
                </a:solidFill>
              </a:defRPr>
            </a:lvl1pPr>
          </a:lstStyle>
          <a:p>
            <a:r>
              <a:rPr lang="en-US" dirty="0"/>
              <a:t> </a:t>
            </a:r>
          </a:p>
        </p:txBody>
      </p:sp>
      <p:sp>
        <p:nvSpPr>
          <p:cNvPr id="7" name="Copyright">
            <a:extLst>
              <a:ext uri="{FF2B5EF4-FFF2-40B4-BE49-F238E27FC236}">
                <a16:creationId xmlns:a16="http://schemas.microsoft.com/office/drawing/2014/main" id="{77DD0AEA-A219-6C49-AFF8-A70AAF0B5D7A}"/>
              </a:ext>
            </a:extLst>
          </p:cNvPr>
          <p:cNvSpPr>
            <a:spLocks noGrp="1"/>
          </p:cNvSpPr>
          <p:nvPr>
            <p:ph type="ftr" sz="quarter" idx="3"/>
          </p:nvPr>
        </p:nvSpPr>
        <p:spPr>
          <a:xfrm>
            <a:off x="610880" y="6482302"/>
            <a:ext cx="2633472" cy="64008"/>
          </a:xfrm>
          <a:prstGeom prst="rect">
            <a:avLst/>
          </a:prstGeom>
          <a:blipFill>
            <a:blip r:embed="rId7">
              <a:extLst>
                <a:ext uri="{96DAC541-7B7A-43D3-8B79-37D633B846F1}">
                  <asvg:svgBlip xmlns:asvg="http://schemas.microsoft.com/office/drawing/2016/SVG/main" r:embed="rId8"/>
                </a:ext>
              </a:extLst>
            </a:blip>
            <a:stretch>
              <a:fillRect/>
            </a:stretch>
          </a:blipFill>
        </p:spPr>
        <p:txBody>
          <a:bodyPr vert="horz" lIns="0" tIns="0" rIns="0" bIns="0" rtlCol="0" anchor="ctr"/>
          <a:lstStyle>
            <a:lvl1pPr algn="l">
              <a:defRPr sz="100">
                <a:solidFill>
                  <a:schemeClr val="tx1">
                    <a:tint val="75000"/>
                  </a:schemeClr>
                </a:solidFill>
              </a:defRPr>
            </a:lvl1pPr>
          </a:lstStyle>
          <a:p>
            <a:r>
              <a:rPr lang="en-US" dirty="0"/>
              <a:t> </a:t>
            </a:r>
          </a:p>
        </p:txBody>
      </p:sp>
      <p:sp>
        <p:nvSpPr>
          <p:cNvPr id="3" name="Text Placeholder">
            <a:extLst>
              <a:ext uri="{FF2B5EF4-FFF2-40B4-BE49-F238E27FC236}">
                <a16:creationId xmlns:a16="http://schemas.microsoft.com/office/drawing/2014/main" id="{A70D723F-AA85-974B-A721-4C1B8AB217EE}"/>
              </a:ext>
            </a:extLst>
          </p:cNvPr>
          <p:cNvSpPr>
            <a:spLocks noGrp="1"/>
          </p:cNvSpPr>
          <p:nvPr>
            <p:ph type="body" idx="1"/>
          </p:nvPr>
        </p:nvSpPr>
        <p:spPr>
          <a:xfrm>
            <a:off x="610315" y="1962149"/>
            <a:ext cx="10972165" cy="4208464"/>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a:extLst>
              <a:ext uri="{FF2B5EF4-FFF2-40B4-BE49-F238E27FC236}">
                <a16:creationId xmlns:a16="http://schemas.microsoft.com/office/drawing/2014/main" id="{15B2D54A-44C0-3B44-90B5-5739DAF99BA9}"/>
              </a:ext>
            </a:extLst>
          </p:cNvPr>
          <p:cNvSpPr>
            <a:spLocks noGrp="1"/>
          </p:cNvSpPr>
          <p:nvPr>
            <p:ph type="title"/>
          </p:nvPr>
        </p:nvSpPr>
        <p:spPr>
          <a:xfrm>
            <a:off x="610315" y="846764"/>
            <a:ext cx="10972166" cy="281039"/>
          </a:xfrm>
          <a:prstGeom prst="rect">
            <a:avLst/>
          </a:prstGeom>
        </p:spPr>
        <p:txBody>
          <a:bodyPr vert="horz"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1088451326"/>
      </p:ext>
    </p:extLst>
  </p:cSld>
  <p:clrMap bg1="lt1" tx1="dk1" bg2="lt2" tx2="dk2" accent1="accent1" accent2="accent2" accent3="accent3" accent4="accent4" accent5="accent5" accent6="accent6" hlink="hlink" folHlink="folHlink"/>
  <p:sldLayoutIdLst>
    <p:sldLayoutId id="2147483758" r:id="rId1"/>
    <p:sldLayoutId id="2147483771" r:id="rId2"/>
    <p:sldLayoutId id="2147483772" r:id="rId3"/>
  </p:sldLayoutIdLst>
  <p:hf hdr="0"/>
  <p:txStyles>
    <p:titleStyle>
      <a:lvl1pPr algn="l" defTabSz="914400" rtl="0" eaLnBrk="1" latinLnBrk="0" hangingPunct="1">
        <a:lnSpc>
          <a:spcPct val="90000"/>
        </a:lnSpc>
        <a:spcBef>
          <a:spcPct val="0"/>
        </a:spcBef>
        <a:buNone/>
        <a:defRPr sz="2000" kern="1200" cap="all" spc="50" baseline="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0"/>
        </a:spcBef>
        <a:buFont typeface="Arial" panose="020B0604020202020204" pitchFamily="34" charset="0"/>
        <a:buChar char="•"/>
        <a:defRPr sz="1200" kern="1200">
          <a:solidFill>
            <a:schemeClr val="bg1"/>
          </a:solidFill>
          <a:latin typeface="+mn-lt"/>
          <a:ea typeface="+mn-ea"/>
          <a:cs typeface="+mn-cs"/>
        </a:defRPr>
      </a:lvl1pPr>
      <a:lvl2pPr marL="457200" indent="-227013" algn="l" defTabSz="914400" rtl="0" eaLnBrk="1" latinLnBrk="0" hangingPunct="1">
        <a:lnSpc>
          <a:spcPct val="100000"/>
        </a:lnSpc>
        <a:spcBef>
          <a:spcPts val="500"/>
        </a:spcBef>
        <a:buFont typeface="DM Sans" pitchFamily="2" charset="0"/>
        <a:buChar char="–"/>
        <a:defRPr sz="1200" kern="1200">
          <a:solidFill>
            <a:schemeClr val="bg1"/>
          </a:solidFill>
          <a:latin typeface="+mn-lt"/>
          <a:ea typeface="+mn-ea"/>
          <a:cs typeface="+mn-cs"/>
        </a:defRPr>
      </a:lvl2pPr>
      <a:lvl3pPr marL="685800" indent="-228600" algn="l" defTabSz="914400" rtl="0" eaLnBrk="1" latinLnBrk="0" hangingPunct="1">
        <a:lnSpc>
          <a:spcPct val="100000"/>
        </a:lnSpc>
        <a:spcBef>
          <a:spcPts val="500"/>
        </a:spcBef>
        <a:buFont typeface="DM Sans" pitchFamily="2" charset="0"/>
        <a:buChar char="–"/>
        <a:defRPr sz="1200" kern="1200">
          <a:solidFill>
            <a:schemeClr val="bg1"/>
          </a:solidFill>
          <a:latin typeface="+mn-lt"/>
          <a:ea typeface="+mn-ea"/>
          <a:cs typeface="+mn-cs"/>
        </a:defRPr>
      </a:lvl3pPr>
      <a:lvl4pPr marL="914400" indent="-228600" algn="l" defTabSz="914400" rtl="0" eaLnBrk="1" latinLnBrk="0" hangingPunct="1">
        <a:lnSpc>
          <a:spcPct val="100000"/>
        </a:lnSpc>
        <a:spcBef>
          <a:spcPts val="500"/>
        </a:spcBef>
        <a:buFont typeface="DM Sans" pitchFamily="2" charset="0"/>
        <a:buChar char="–"/>
        <a:defRPr sz="1200" kern="1200">
          <a:solidFill>
            <a:schemeClr val="bg1"/>
          </a:solidFill>
          <a:latin typeface="+mn-lt"/>
          <a:ea typeface="+mn-ea"/>
          <a:cs typeface="+mn-cs"/>
        </a:defRPr>
      </a:lvl4pPr>
      <a:lvl5pPr marL="1143000" indent="-228600" algn="l" defTabSz="914400" rtl="0" eaLnBrk="1" latinLnBrk="0" hangingPunct="1">
        <a:lnSpc>
          <a:spcPct val="100000"/>
        </a:lnSpc>
        <a:spcBef>
          <a:spcPts val="500"/>
        </a:spcBef>
        <a:buFont typeface="DM Sans" pitchFamily="2"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8">
          <p15:clr>
            <a:srgbClr val="F26B43"/>
          </p15:clr>
        </p15:guide>
        <p15:guide id="3" orient="horz" pos="1236">
          <p15:clr>
            <a:srgbClr val="F26B43"/>
          </p15:clr>
        </p15:guide>
        <p15:guide id="4" orient="horz" pos="400">
          <p15:clr>
            <a:srgbClr val="F26B43"/>
          </p15:clr>
        </p15:guide>
        <p15:guide id="5" orient="horz" pos="388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2.png"/><Relationship Id="rId18" Type="http://schemas.openxmlformats.org/officeDocument/2006/relationships/image" Target="../media/image34.svg"/><Relationship Id="rId26" Type="http://schemas.openxmlformats.org/officeDocument/2006/relationships/image" Target="../media/image38.svg"/><Relationship Id="rId3" Type="http://schemas.openxmlformats.org/officeDocument/2006/relationships/image" Target="../media/image24.png"/><Relationship Id="rId21" Type="http://schemas.openxmlformats.org/officeDocument/2006/relationships/image" Target="../media/image22.png"/><Relationship Id="rId7" Type="http://schemas.openxmlformats.org/officeDocument/2006/relationships/image" Target="../media/image28.png"/><Relationship Id="rId12" Type="http://schemas.openxmlformats.org/officeDocument/2006/relationships/image" Target="../media/image35.svg"/><Relationship Id="rId17" Type="http://schemas.openxmlformats.org/officeDocument/2006/relationships/image" Target="../media/image32.png"/><Relationship Id="rId25" Type="http://schemas.openxmlformats.org/officeDocument/2006/relationships/image" Target="../media/image37.png"/><Relationship Id="rId2" Type="http://schemas.openxmlformats.org/officeDocument/2006/relationships/notesSlide" Target="../notesSlides/notesSlide10.xml"/><Relationship Id="rId16" Type="http://schemas.openxmlformats.org/officeDocument/2006/relationships/image" Target="../media/image21.svg"/><Relationship Id="rId20" Type="http://schemas.openxmlformats.org/officeDocument/2006/relationships/image" Target="../media/image15.svg"/><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16.png"/><Relationship Id="rId24" Type="http://schemas.openxmlformats.org/officeDocument/2006/relationships/image" Target="../media/image36.svg"/><Relationship Id="rId5" Type="http://schemas.openxmlformats.org/officeDocument/2006/relationships/image" Target="../media/image26.png"/><Relationship Id="rId15" Type="http://schemas.openxmlformats.org/officeDocument/2006/relationships/image" Target="../media/image20.png"/><Relationship Id="rId23" Type="http://schemas.openxmlformats.org/officeDocument/2006/relationships/image" Target="../media/image18.png"/><Relationship Id="rId28" Type="http://schemas.openxmlformats.org/officeDocument/2006/relationships/image" Target="../media/image11.svg"/><Relationship Id="rId10" Type="http://schemas.openxmlformats.org/officeDocument/2006/relationships/image" Target="../media/image31.svg"/><Relationship Id="rId19" Type="http://schemas.openxmlformats.org/officeDocument/2006/relationships/image" Target="../media/image14.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13.svg"/><Relationship Id="rId22" Type="http://schemas.openxmlformats.org/officeDocument/2006/relationships/image" Target="../media/image23.svg"/><Relationship Id="rId27"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2.png"/><Relationship Id="rId18" Type="http://schemas.openxmlformats.org/officeDocument/2006/relationships/image" Target="../media/image34.svg"/><Relationship Id="rId3" Type="http://schemas.openxmlformats.org/officeDocument/2006/relationships/image" Target="../media/image24.png"/><Relationship Id="rId21" Type="http://schemas.openxmlformats.org/officeDocument/2006/relationships/image" Target="../media/image22.png"/><Relationship Id="rId7" Type="http://schemas.openxmlformats.org/officeDocument/2006/relationships/image" Target="../media/image28.png"/><Relationship Id="rId12" Type="http://schemas.openxmlformats.org/officeDocument/2006/relationships/image" Target="../media/image40.svg"/><Relationship Id="rId17" Type="http://schemas.openxmlformats.org/officeDocument/2006/relationships/image" Target="../media/image32.png"/><Relationship Id="rId2" Type="http://schemas.openxmlformats.org/officeDocument/2006/relationships/notesSlide" Target="../notesSlides/notesSlide13.xml"/><Relationship Id="rId16" Type="http://schemas.openxmlformats.org/officeDocument/2006/relationships/image" Target="../media/image15.svg"/><Relationship Id="rId20" Type="http://schemas.openxmlformats.org/officeDocument/2006/relationships/image" Target="../media/image42.svg"/><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9.png"/><Relationship Id="rId5" Type="http://schemas.openxmlformats.org/officeDocument/2006/relationships/image" Target="../media/image26.png"/><Relationship Id="rId15" Type="http://schemas.openxmlformats.org/officeDocument/2006/relationships/image" Target="../media/image14.png"/><Relationship Id="rId10" Type="http://schemas.openxmlformats.org/officeDocument/2006/relationships/image" Target="../media/image31.svg"/><Relationship Id="rId19" Type="http://schemas.openxmlformats.org/officeDocument/2006/relationships/image" Target="../media/image41.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13.svg"/><Relationship Id="rId22" Type="http://schemas.openxmlformats.org/officeDocument/2006/relationships/image" Target="../media/image2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jp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 Type="http://schemas.openxmlformats.org/officeDocument/2006/relationships/notesSlide" Target="../notesSlides/notesSlide20.xml"/><Relationship Id="rId16"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5" Type="http://schemas.openxmlformats.org/officeDocument/2006/relationships/image" Target="../media/image5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4.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24">
            <a:extLst>
              <a:ext uri="{FF2B5EF4-FFF2-40B4-BE49-F238E27FC236}">
                <a16:creationId xmlns:a16="http://schemas.microsoft.com/office/drawing/2014/main" id="{6C2AE415-F173-0C41-9CCD-8EA54F820773}"/>
              </a:ext>
            </a:extLst>
          </p:cNvPr>
          <p:cNvSpPr>
            <a:spLocks noGrp="1"/>
          </p:cNvSpPr>
          <p:nvPr>
            <p:ph type="ftr" sz="quarter" idx="14"/>
          </p:nvPr>
        </p:nvSpPr>
        <p:spPr/>
        <p:txBody>
          <a:bodyPr/>
          <a:lstStyle/>
          <a:p>
            <a:r>
              <a:rPr lang="en-US" dirty="0"/>
              <a:t> </a:t>
            </a:r>
          </a:p>
        </p:txBody>
      </p:sp>
      <p:sp>
        <p:nvSpPr>
          <p:cNvPr id="8" name="Text Placeholder 7">
            <a:extLst>
              <a:ext uri="{FF2B5EF4-FFF2-40B4-BE49-F238E27FC236}">
                <a16:creationId xmlns:a16="http://schemas.microsoft.com/office/drawing/2014/main" id="{66C845C7-B45D-6D4B-B51B-95A47202ABD8}"/>
              </a:ext>
            </a:extLst>
          </p:cNvPr>
          <p:cNvSpPr>
            <a:spLocks noGrp="1"/>
          </p:cNvSpPr>
          <p:nvPr>
            <p:ph type="body" sz="quarter" idx="12"/>
          </p:nvPr>
        </p:nvSpPr>
        <p:spPr>
          <a:xfrm>
            <a:off x="610316" y="6053315"/>
            <a:ext cx="7685315" cy="123111"/>
          </a:xfrm>
        </p:spPr>
        <p:txBody>
          <a:bodyPr/>
          <a:lstStyle/>
          <a:p>
            <a:r>
              <a:rPr lang="en-US" dirty="0"/>
              <a:t>October 2019</a:t>
            </a:r>
          </a:p>
        </p:txBody>
      </p:sp>
      <p:sp>
        <p:nvSpPr>
          <p:cNvPr id="4" name="Text Placeholder 3">
            <a:extLst>
              <a:ext uri="{FF2B5EF4-FFF2-40B4-BE49-F238E27FC236}">
                <a16:creationId xmlns:a16="http://schemas.microsoft.com/office/drawing/2014/main" id="{FB64F893-BAB2-124F-808F-70F476BA0961}"/>
              </a:ext>
            </a:extLst>
          </p:cNvPr>
          <p:cNvSpPr>
            <a:spLocks noGrp="1"/>
          </p:cNvSpPr>
          <p:nvPr>
            <p:ph type="body" sz="quarter" idx="11"/>
          </p:nvPr>
        </p:nvSpPr>
        <p:spPr>
          <a:xfrm>
            <a:off x="609599" y="3000895"/>
            <a:ext cx="7685315" cy="1134349"/>
          </a:xfrm>
        </p:spPr>
        <p:txBody>
          <a:bodyPr/>
          <a:lstStyle/>
          <a:p>
            <a:r>
              <a:rPr lang="en-US" dirty="0"/>
              <a:t>North star mission 2019 update</a:t>
            </a:r>
          </a:p>
        </p:txBody>
      </p:sp>
      <p:sp>
        <p:nvSpPr>
          <p:cNvPr id="5" name="Text Placeholder 4">
            <a:extLst>
              <a:ext uri="{FF2B5EF4-FFF2-40B4-BE49-F238E27FC236}">
                <a16:creationId xmlns:a16="http://schemas.microsoft.com/office/drawing/2014/main" id="{FE44741B-04C8-E34E-81CF-C2A5131A043E}"/>
              </a:ext>
            </a:extLst>
          </p:cNvPr>
          <p:cNvSpPr>
            <a:spLocks noGrp="1"/>
          </p:cNvSpPr>
          <p:nvPr>
            <p:ph type="body" sz="quarter" idx="10"/>
          </p:nvPr>
        </p:nvSpPr>
        <p:spPr>
          <a:xfrm>
            <a:off x="610316" y="2634649"/>
            <a:ext cx="7685315" cy="230832"/>
          </a:xfrm>
        </p:spPr>
        <p:txBody>
          <a:bodyPr/>
          <a:lstStyle/>
          <a:p>
            <a:r>
              <a:rPr lang="en-US" dirty="0"/>
              <a:t>Product Marketing</a:t>
            </a:r>
          </a:p>
        </p:txBody>
      </p:sp>
    </p:spTree>
    <p:extLst>
      <p:ext uri="{BB962C8B-B14F-4D97-AF65-F5344CB8AC3E}">
        <p14:creationId xmlns:p14="http://schemas.microsoft.com/office/powerpoint/2010/main" val="3695883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B147D65B-BCBE-F44F-87E5-C7386A16DB0A}"/>
              </a:ext>
            </a:extLst>
          </p:cNvPr>
          <p:cNvGrpSpPr/>
          <p:nvPr/>
        </p:nvGrpSpPr>
        <p:grpSpPr>
          <a:xfrm>
            <a:off x="-1" y="0"/>
            <a:ext cx="12192001" cy="949325"/>
            <a:chOff x="-1" y="0"/>
            <a:chExt cx="12192001" cy="949325"/>
          </a:xfrm>
          <a:solidFill>
            <a:schemeClr val="accent3"/>
          </a:solidFill>
        </p:grpSpPr>
        <p:sp>
          <p:nvSpPr>
            <p:cNvPr id="62" name="Rectangle 61">
              <a:extLst>
                <a:ext uri="{FF2B5EF4-FFF2-40B4-BE49-F238E27FC236}">
                  <a16:creationId xmlns:a16="http://schemas.microsoft.com/office/drawing/2014/main" id="{CDC3F3A8-739B-D043-A557-A7007ADF3172}"/>
                </a:ext>
              </a:extLst>
            </p:cNvPr>
            <p:cNvSpPr/>
            <p:nvPr/>
          </p:nvSpPr>
          <p:spPr>
            <a:xfrm>
              <a:off x="0" y="0"/>
              <a:ext cx="12192000" cy="152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3E2976F-C8FB-6243-8D16-58996A462F90}"/>
                </a:ext>
              </a:extLst>
            </p:cNvPr>
            <p:cNvSpPr/>
            <p:nvPr/>
          </p:nvSpPr>
          <p:spPr>
            <a:xfrm>
              <a:off x="-1" y="152294"/>
              <a:ext cx="12192001" cy="7970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4" name="Table 63">
            <a:extLst>
              <a:ext uri="{FF2B5EF4-FFF2-40B4-BE49-F238E27FC236}">
                <a16:creationId xmlns:a16="http://schemas.microsoft.com/office/drawing/2014/main" id="{787421A2-18EC-C246-84AF-01B0FB83A681}"/>
              </a:ext>
            </a:extLst>
          </p:cNvPr>
          <p:cNvGraphicFramePr>
            <a:graphicFrameLocks noGrp="1"/>
          </p:cNvGraphicFramePr>
          <p:nvPr>
            <p:extLst>
              <p:ext uri="{D42A27DB-BD31-4B8C-83A1-F6EECF244321}">
                <p14:modId xmlns:p14="http://schemas.microsoft.com/office/powerpoint/2010/main" val="4088469023"/>
              </p:ext>
            </p:extLst>
          </p:nvPr>
        </p:nvGraphicFramePr>
        <p:xfrm>
          <a:off x="153257" y="108016"/>
          <a:ext cx="11885487" cy="6616443"/>
        </p:xfrm>
        <a:graphic>
          <a:graphicData uri="http://schemas.openxmlformats.org/drawingml/2006/table">
            <a:tbl>
              <a:tblPr firstRow="1" bandRow="1">
                <a:tableStyleId>{5C22544A-7EE6-4342-B048-85BDC9FD1C3A}</a:tableStyleId>
              </a:tblPr>
              <a:tblGrid>
                <a:gridCol w="1511482">
                  <a:extLst>
                    <a:ext uri="{9D8B030D-6E8A-4147-A177-3AD203B41FA5}">
                      <a16:colId xmlns:a16="http://schemas.microsoft.com/office/drawing/2014/main" val="2244449102"/>
                    </a:ext>
                  </a:extLst>
                </a:gridCol>
                <a:gridCol w="6313273">
                  <a:extLst>
                    <a:ext uri="{9D8B030D-6E8A-4147-A177-3AD203B41FA5}">
                      <a16:colId xmlns:a16="http://schemas.microsoft.com/office/drawing/2014/main" val="2280776764"/>
                    </a:ext>
                  </a:extLst>
                </a:gridCol>
                <a:gridCol w="1627806">
                  <a:extLst>
                    <a:ext uri="{9D8B030D-6E8A-4147-A177-3AD203B41FA5}">
                      <a16:colId xmlns:a16="http://schemas.microsoft.com/office/drawing/2014/main" val="1232119488"/>
                    </a:ext>
                  </a:extLst>
                </a:gridCol>
                <a:gridCol w="1340107">
                  <a:extLst>
                    <a:ext uri="{9D8B030D-6E8A-4147-A177-3AD203B41FA5}">
                      <a16:colId xmlns:a16="http://schemas.microsoft.com/office/drawing/2014/main" val="4093422263"/>
                    </a:ext>
                  </a:extLst>
                </a:gridCol>
                <a:gridCol w="1092819">
                  <a:extLst>
                    <a:ext uri="{9D8B030D-6E8A-4147-A177-3AD203B41FA5}">
                      <a16:colId xmlns:a16="http://schemas.microsoft.com/office/drawing/2014/main" val="3296575584"/>
                    </a:ext>
                  </a:extLst>
                </a:gridCol>
              </a:tblGrid>
              <a:tr h="504701">
                <a:tc rowSpan="2">
                  <a:txBody>
                    <a:bodyPr/>
                    <a:lstStyle/>
                    <a:p>
                      <a:pPr>
                        <a:lnSpc>
                          <a:spcPts val="1200"/>
                        </a:lnSpc>
                        <a:spcBef>
                          <a:spcPts val="0"/>
                        </a:spcBef>
                        <a:spcAft>
                          <a:spcPts val="0"/>
                        </a:spcAft>
                      </a:pPr>
                      <a:r>
                        <a:rPr lang="en-US" sz="1200" b="1" i="0" dirty="0">
                          <a:latin typeface="+mn-lt"/>
                          <a:cs typeface="Arial"/>
                        </a:rPr>
                        <a:t>INITIATIVE</a:t>
                      </a:r>
                      <a:br>
                        <a:rPr lang="en-US" sz="1200" b="0" i="0" dirty="0">
                          <a:latin typeface="+mn-lt"/>
                          <a:cs typeface="Arial"/>
                        </a:rPr>
                      </a:br>
                      <a:endParaRPr lang="en-US" sz="1200" b="0" i="0" dirty="0">
                        <a:latin typeface="+mn-lt"/>
                        <a:cs typeface="Arial"/>
                      </a:endParaRPr>
                    </a:p>
                    <a:p>
                      <a:pPr>
                        <a:lnSpc>
                          <a:spcPts val="1200"/>
                        </a:lnSpc>
                        <a:spcBef>
                          <a:spcPts val="0"/>
                        </a:spcBef>
                        <a:spcAft>
                          <a:spcPts val="0"/>
                        </a:spcAft>
                      </a:pPr>
                      <a:r>
                        <a:rPr lang="en-US" sz="1200" b="0" i="0" dirty="0">
                          <a:latin typeface="+mn-lt"/>
                          <a:cs typeface="Arial"/>
                        </a:rPr>
                        <a:t>What is it?</a:t>
                      </a:r>
                    </a:p>
                  </a:txBody>
                  <a:tcPr marT="27432" marB="27432" anchor="b">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r>
                        <a:rPr lang="en-US" sz="1200" b="1" i="0" dirty="0">
                          <a:latin typeface="+mn-lt"/>
                          <a:cs typeface="Arial"/>
                        </a:rPr>
                        <a:t>OUTCOME</a:t>
                      </a:r>
                    </a:p>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r>
                        <a:rPr lang="en-US" sz="1200" b="0" i="0" dirty="0">
                          <a:latin typeface="+mn-lt"/>
                          <a:cs typeface="Arial"/>
                        </a:rPr>
                        <a:t>Why does this matter?</a:t>
                      </a:r>
                    </a:p>
                  </a:txBody>
                  <a:tcPr marT="27432" marB="27432"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mn-lt"/>
                          <a:ea typeface="+mn-ea"/>
                          <a:cs typeface="Arial"/>
                        </a:rPr>
                        <a:t>KEY BENEFITS</a:t>
                      </a:r>
                    </a:p>
                    <a:p>
                      <a:pPr marL="0" marR="0" lvl="0" indent="0" algn="l" defTabSz="914400" rtl="0" eaLnBrk="1" fontAlgn="auto" latinLnBrk="0" hangingPunct="1">
                        <a:lnSpc>
                          <a:spcPts val="12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mn-lt"/>
                        <a:ea typeface="+mn-ea"/>
                        <a:cs typeface="Arial"/>
                      </a:endParaRP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n-lt"/>
                          <a:ea typeface="+mn-ea"/>
                          <a:cs typeface="Arial"/>
                        </a:rPr>
                        <a:t>To us, our clients, and our partners</a:t>
                      </a:r>
                      <a:endParaRPr kumimoji="0" lang="en-US" sz="1200" b="1" i="0" u="none" strike="noStrike" kern="1200" cap="none" spc="0" normalizeH="0" baseline="0" noProof="0" dirty="0">
                        <a:ln>
                          <a:noFill/>
                        </a:ln>
                        <a:effectLst/>
                        <a:uLnTx/>
                        <a:uFillTx/>
                        <a:latin typeface="+mn-lt"/>
                        <a:ea typeface="+mn-ea"/>
                        <a:cs typeface="+mn-cs"/>
                      </a:endParaRPr>
                    </a:p>
                  </a:txBody>
                  <a:tcPr marT="27432" marB="27432"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a:lnSpc>
                          <a:spcPts val="1200"/>
                        </a:lnSpc>
                        <a:spcBef>
                          <a:spcPts val="0"/>
                        </a:spcBef>
                        <a:spcAft>
                          <a:spcPts val="0"/>
                        </a:spcAft>
                        <a:buNone/>
                      </a:pPr>
                      <a:r>
                        <a:rPr lang="en-US" sz="1200" b="1" i="0" u="none" strike="noStrike" noProof="0" dirty="0">
                          <a:latin typeface="+mn-lt"/>
                        </a:rPr>
                        <a:t>LOB / TEAMS</a:t>
                      </a:r>
                    </a:p>
                    <a:p>
                      <a:pPr marL="0" marR="0" lvl="0" indent="0" algn="l">
                        <a:lnSpc>
                          <a:spcPts val="1200"/>
                        </a:lnSpc>
                        <a:spcBef>
                          <a:spcPts val="0"/>
                        </a:spcBef>
                        <a:spcAft>
                          <a:spcPts val="0"/>
                        </a:spcAft>
                        <a:buNone/>
                      </a:pPr>
                      <a:endParaRPr lang="en-US" sz="1200" b="1" i="0" u="none" strike="noStrike" noProof="0" dirty="0">
                        <a:latin typeface="+mn-lt"/>
                      </a:endParaRPr>
                    </a:p>
                    <a:p>
                      <a:pPr marL="0" marR="0" lvl="0" indent="0" algn="l">
                        <a:lnSpc>
                          <a:spcPts val="1200"/>
                        </a:lnSpc>
                        <a:spcBef>
                          <a:spcPts val="0"/>
                        </a:spcBef>
                        <a:spcAft>
                          <a:spcPts val="0"/>
                        </a:spcAft>
                        <a:buNone/>
                      </a:pPr>
                      <a:r>
                        <a:rPr lang="en-US" sz="1200" b="0" i="0" u="none" strike="noStrike" noProof="0" dirty="0">
                          <a:latin typeface="+mn-lt"/>
                        </a:rPr>
                        <a:t>Who benefits the most?</a:t>
                      </a:r>
                      <a:endParaRPr lang="en-US" sz="1200" b="0" dirty="0">
                        <a:latin typeface="+mn-lt"/>
                      </a:endParaRPr>
                    </a:p>
                  </a:txBody>
                  <a:tcPr marT="27432" marB="27432"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1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mn-lt"/>
                          <a:ea typeface="+mn-ea"/>
                          <a:cs typeface="Arial"/>
                        </a:rPr>
                        <a:t>TIMING</a:t>
                      </a:r>
                    </a:p>
                    <a:p>
                      <a:pPr marL="0" marR="0" lvl="0" indent="0" algn="l" defTabSz="914400" rtl="0" eaLnBrk="1" fontAlgn="auto" latinLnBrk="0" hangingPunct="1">
                        <a:lnSpc>
                          <a:spcPts val="11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n-lt"/>
                          <a:ea typeface="+mn-ea"/>
                          <a:cs typeface="Arial"/>
                        </a:rPr>
                        <a:t>NOW (Q3-4 ‘19) </a:t>
                      </a:r>
                      <a:endParaRPr kumimoji="0" lang="en-US" sz="900" b="0" i="0" u="none" strike="noStrike" kern="1200" cap="none" spc="0" normalizeH="0" baseline="0" noProof="0" dirty="0">
                        <a:ln>
                          <a:noFill/>
                        </a:ln>
                        <a:effectLst/>
                        <a:uLnTx/>
                        <a:uFillTx/>
                        <a:latin typeface="+mn-lt"/>
                        <a:ea typeface="+mn-ea"/>
                        <a:cs typeface="Arial" panose="020B0604020202020204" pitchFamily="34" charset="0"/>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n-lt"/>
                          <a:ea typeface="+mn-ea"/>
                          <a:cs typeface="Arial"/>
                        </a:rPr>
                        <a:t>SOON (Q1-2 ‘20)</a:t>
                      </a:r>
                      <a:endParaRPr kumimoji="0" lang="en-US" sz="900" b="1" i="0" u="none" strike="noStrike" kern="1200" cap="none" spc="0" normalizeH="0" baseline="0" noProof="0" dirty="0">
                        <a:ln>
                          <a:noFill/>
                        </a:ln>
                        <a:effectLst/>
                        <a:uLnTx/>
                        <a:uFillTx/>
                        <a:latin typeface="+mn-lt"/>
                        <a:ea typeface="+mn-ea"/>
                        <a:cs typeface="Arial"/>
                      </a:endParaRPr>
                    </a:p>
                  </a:txBody>
                  <a:tcPr marT="27432" marB="27432" anchor="b">
                    <a:lnL w="6350" cap="flat" cmpd="sng" algn="ctr">
                      <a:noFill/>
                      <a:prstDash val="solid"/>
                      <a:round/>
                      <a:headEnd type="none" w="med" len="med"/>
                      <a:tailEnd type="none" w="med" len="med"/>
                    </a:lnL>
                    <a:lnR w="12700" cmpd="sng">
                      <a:noFill/>
                    </a:lnR>
                    <a:lnT w="12700" cmpd="sng">
                      <a:noFill/>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278824"/>
                  </a:ext>
                </a:extLst>
              </a:tr>
              <a:tr h="3312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eaLnBrk="1" fontAlgn="auto" latinLnBrk="0" hangingPunct="1">
                        <a:lnSpc>
                          <a:spcPts val="1100"/>
                        </a:lnSpc>
                        <a:spcBef>
                          <a:spcPts val="0"/>
                        </a:spcBef>
                        <a:spcAft>
                          <a:spcPts val="0"/>
                        </a:spcAft>
                        <a:buFontTx/>
                        <a:buNone/>
                      </a:pPr>
                      <a:r>
                        <a:rPr kumimoji="0" lang="en-US" sz="1100" b="0" i="0" u="none" strike="noStrike" kern="1200" cap="none" spc="0" normalizeH="0" baseline="0" noProof="0" dirty="0">
                          <a:ln>
                            <a:noFill/>
                          </a:ln>
                          <a:solidFill>
                            <a:schemeClr val="bg1"/>
                          </a:solidFill>
                          <a:effectLst/>
                          <a:uLnTx/>
                          <a:uFillTx/>
                          <a:latin typeface="+mn-lt"/>
                          <a:ea typeface="+mn-ea"/>
                          <a:cs typeface="Arial"/>
                        </a:rPr>
                        <a:t>Is it </a:t>
                      </a:r>
                      <a:r>
                        <a:rPr lang="en-US" sz="1100" b="1" i="0" u="none" strike="noStrike" kern="1200" cap="none" spc="0" normalizeH="0" baseline="0" noProof="0" dirty="0">
                          <a:ln>
                            <a:noFill/>
                          </a:ln>
                          <a:solidFill>
                            <a:schemeClr val="bg1"/>
                          </a:solidFill>
                          <a:effectLst/>
                          <a:uLnTx/>
                          <a:uFillTx/>
                          <a:latin typeface="+mn-lt"/>
                          <a:ea typeface="+mn-ea"/>
                          <a:cs typeface="Arial"/>
                        </a:rPr>
                        <a:t>NEW </a:t>
                      </a:r>
                      <a:r>
                        <a:rPr lang="en-US" sz="1100" b="0" i="0" u="none" strike="noStrike" kern="1200" cap="none" spc="0" normalizeH="0" baseline="0" noProof="0" dirty="0">
                          <a:ln>
                            <a:noFill/>
                          </a:ln>
                          <a:solidFill>
                            <a:schemeClr val="bg1"/>
                          </a:solidFill>
                          <a:effectLst/>
                          <a:uLnTx/>
                          <a:uFillTx/>
                          <a:latin typeface="+mn-lt"/>
                          <a:ea typeface="+mn-ea"/>
                          <a:cs typeface="Arial"/>
                        </a:rPr>
                        <a:t>or an </a:t>
                      </a:r>
                      <a:r>
                        <a:rPr kumimoji="0" lang="en-US" sz="1100" b="1" i="0" u="none" strike="noStrike" kern="1200" cap="none" spc="0" normalizeH="0" baseline="0" noProof="0" dirty="0">
                          <a:ln>
                            <a:noFill/>
                          </a:ln>
                          <a:solidFill>
                            <a:schemeClr val="bg1"/>
                          </a:solidFill>
                          <a:effectLst/>
                          <a:uLnTx/>
                          <a:uFillTx/>
                          <a:latin typeface="+mn-lt"/>
                          <a:ea typeface="+mn-ea"/>
                          <a:cs typeface="Arial"/>
                        </a:rPr>
                        <a:t>UPDATE</a:t>
                      </a:r>
                      <a:r>
                        <a:rPr lang="en-US" sz="1100" b="1" i="0" u="none" strike="noStrike" kern="1200" cap="none" spc="0" normalizeH="0" baseline="0" noProof="0" dirty="0">
                          <a:ln>
                            <a:noFill/>
                          </a:ln>
                          <a:solidFill>
                            <a:schemeClr val="bg1"/>
                          </a:solidFill>
                          <a:effectLst/>
                          <a:uLnTx/>
                          <a:uFillTx/>
                          <a:latin typeface="+mn-lt"/>
                          <a:ea typeface="+mn-ea"/>
                          <a:cs typeface="Arial"/>
                        </a:rPr>
                        <a:t>?</a:t>
                      </a:r>
                      <a:endParaRPr kumimoji="0" lang="en-US" sz="1100" b="1" i="0" u="none" strike="noStrike" kern="1200" cap="none" spc="0" normalizeH="0" baseline="0" noProof="0" dirty="0">
                        <a:ln>
                          <a:noFill/>
                        </a:ln>
                        <a:solidFill>
                          <a:schemeClr val="bg1"/>
                        </a:solidFill>
                        <a:effectLst/>
                        <a:uLnTx/>
                        <a:uFillTx/>
                        <a:latin typeface="+mn-lt"/>
                        <a:ea typeface="+mn-ea"/>
                        <a:cs typeface="Arial"/>
                      </a:endParaRPr>
                    </a:p>
                  </a:txBody>
                  <a:tcPr marT="27432" marB="27432" anchor="b">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2915841"/>
                  </a:ext>
                </a:extLst>
              </a:tr>
              <a:tr h="253312">
                <a:tc rowSpan="2">
                  <a:txBody>
                    <a:bodyPr/>
                    <a:lstStyle/>
                    <a:p>
                      <a:pPr>
                        <a:lnSpc>
                          <a:spcPts val="1100"/>
                        </a:lnSpc>
                        <a:spcBef>
                          <a:spcPts val="0"/>
                        </a:spcBef>
                        <a:spcAft>
                          <a:spcPts val="0"/>
                        </a:spcAft>
                      </a:pPr>
                      <a:r>
                        <a:rPr lang="en-US" sz="1050" b="1" i="0" dirty="0">
                          <a:latin typeface="+mn-lt"/>
                          <a:cs typeface="Arial"/>
                        </a:rPr>
                        <a:t>MS365 CRM Deployment</a:t>
                      </a:r>
                    </a:p>
                  </a:txBody>
                  <a:tcPr marL="45720" marR="0" marT="27432" marB="27432" anchor="ctr">
                    <a:lnL w="12700" cmpd="sng">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indent="-117475">
                        <a:lnSpc>
                          <a:spcPts val="1100"/>
                        </a:lnSpc>
                        <a:spcBef>
                          <a:spcPts val="0"/>
                        </a:spcBef>
                        <a:spcAft>
                          <a:spcPts val="0"/>
                        </a:spcAft>
                        <a:buFont typeface="Arial" panose="020B0604020202020204" pitchFamily="34" charset="0"/>
                        <a:buChar char="•"/>
                      </a:pPr>
                      <a:r>
                        <a:rPr lang="en-US" sz="1050" b="0" i="0" spc="-40" dirty="0">
                          <a:latin typeface="+mn-lt"/>
                          <a:cs typeface="Arial"/>
                        </a:rPr>
                        <a:t>Upgrade current CRM platform and enhanced UI </a:t>
                      </a:r>
                    </a:p>
                    <a:p>
                      <a:pPr marL="117475" lvl="0" indent="-117475">
                        <a:lnSpc>
                          <a:spcPts val="1100"/>
                        </a:lnSpc>
                        <a:spcBef>
                          <a:spcPts val="0"/>
                        </a:spcBef>
                        <a:spcAft>
                          <a:spcPts val="0"/>
                        </a:spcAft>
                        <a:buFont typeface="Arial" panose="020B0604020202020204" pitchFamily="34" charset="0"/>
                        <a:buChar char="•"/>
                        <a:tabLst/>
                      </a:pPr>
                      <a:r>
                        <a:rPr lang="en-US" sz="1050" b="0" i="0" spc="-40" dirty="0">
                          <a:latin typeface="+mn-lt"/>
                          <a:cs typeface="Arial"/>
                        </a:rPr>
                        <a:t>Introduces mobile access, standard workflows and data quality for pipeline management</a:t>
                      </a:r>
                    </a:p>
                    <a:p>
                      <a:pPr marL="117475" lvl="0" indent="-117475">
                        <a:lnSpc>
                          <a:spcPts val="1100"/>
                        </a:lnSpc>
                        <a:spcBef>
                          <a:spcPts val="0"/>
                        </a:spcBef>
                        <a:spcAft>
                          <a:spcPts val="0"/>
                        </a:spcAft>
                        <a:buFont typeface="Arial" panose="020B0604020202020204" pitchFamily="34" charset="0"/>
                        <a:buChar char="•"/>
                      </a:pPr>
                      <a:r>
                        <a:rPr lang="en-US" sz="1050" b="0" i="0" spc="-40" dirty="0">
                          <a:latin typeface="+mn-lt"/>
                          <a:cs typeface="Arial"/>
                        </a:rPr>
                        <a:t>Foundation to build single hub for all client interactions, including client lifecycle and health</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a:lnSpc>
                          <a:spcPts val="1200"/>
                        </a:lnSpc>
                        <a:spcBef>
                          <a:spcPts val="0"/>
                        </a:spcBef>
                        <a:spcAft>
                          <a:spcPts val="0"/>
                        </a:spcAft>
                        <a:buNone/>
                      </a:pPr>
                      <a:endParaRPr kumimoji="0" lang="en-US" sz="1000" b="0" i="0">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5570" marR="0" lvl="0" indent="-115570" algn="l" rtl="0" eaLnBrk="1" fontAlgn="auto" latinLnBrk="0" hangingPunct="1">
                        <a:lnSpc>
                          <a:spcPts val="1100"/>
                        </a:lnSpc>
                        <a:spcBef>
                          <a:spcPts val="0"/>
                        </a:spcBef>
                        <a:spcAft>
                          <a:spcPts val="0"/>
                        </a:spcAft>
                        <a:buFont typeface="Arial" panose="020B0604020202020204" pitchFamily="34" charset="0"/>
                        <a:buChar char="•"/>
                        <a:tabLst/>
                      </a:pPr>
                      <a:r>
                        <a:rPr lang="en-US" sz="1000" b="0" i="0" u="none" strike="noStrike" kern="1200" cap="none" spc="0" normalizeH="0" baseline="0" noProof="0">
                          <a:ln>
                            <a:noFill/>
                          </a:ln>
                          <a:effectLst/>
                          <a:uLnTx/>
                          <a:uFillTx/>
                          <a:latin typeface="+mn-lt"/>
                          <a:ea typeface="+mn-ea"/>
                          <a:cs typeface="Arial"/>
                        </a:rPr>
                        <a:t>AEs/Leaders</a:t>
                      </a:r>
                      <a:endParaRPr kumimoji="0" lang="en-US" sz="1000" b="0" i="0" u="none" strike="noStrike" kern="1200" cap="none" spc="0" normalizeH="0" baseline="0" noProof="0">
                        <a:ln>
                          <a:noFill/>
                        </a:ln>
                        <a:effectLst/>
                        <a:uLnTx/>
                        <a:uFillTx/>
                        <a:latin typeface="+mn-lt"/>
                        <a:ea typeface="+mn-ea"/>
                        <a:cs typeface="Arial"/>
                      </a:endParaRPr>
                    </a:p>
                    <a:p>
                      <a:pPr marL="115570" marR="0" lvl="0" indent="-115570" algn="l">
                        <a:lnSpc>
                          <a:spcPts val="1100"/>
                        </a:lnSpc>
                        <a:spcBef>
                          <a:spcPts val="0"/>
                        </a:spcBef>
                        <a:spcAft>
                          <a:spcPts val="0"/>
                        </a:spcAft>
                        <a:buFont typeface="Arial" panose="020B0604020202020204" pitchFamily="34" charset="0"/>
                        <a:buChar char="•"/>
                        <a:tabLst/>
                      </a:pPr>
                      <a:r>
                        <a:rPr lang="en-US" sz="1000" b="0" i="0" u="none" strike="noStrike" kern="1200" cap="none" spc="0" normalizeH="0" baseline="0" noProof="0">
                          <a:ln>
                            <a:noFill/>
                          </a:ln>
                          <a:effectLst/>
                          <a:uLnTx/>
                          <a:uFillTx/>
                          <a:latin typeface="+mn-lt"/>
                          <a:ea typeface="+mn-ea"/>
                          <a:cs typeface="Arial"/>
                        </a:rPr>
                        <a:t>Marketing</a:t>
                      </a:r>
                      <a:endParaRPr kumimoji="0" lang="en-US" sz="1000" b="0" i="0" u="none" strike="noStrike" kern="1200" cap="none" spc="0" normalizeH="0" baseline="0" noProof="0">
                        <a:ln>
                          <a:noFill/>
                        </a:ln>
                        <a:effectLst/>
                        <a:uLnTx/>
                        <a:uFillTx/>
                        <a:latin typeface="+mn-lt"/>
                        <a:ea typeface="+mn-ea"/>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100"/>
                        </a:lnSpc>
                        <a:spcBef>
                          <a:spcPts val="0"/>
                        </a:spcBef>
                        <a:spcAft>
                          <a:spcPts val="0"/>
                        </a:spcAft>
                      </a:pPr>
                      <a:r>
                        <a:rPr lang="en-US" sz="1000" b="0" i="0">
                          <a:latin typeface="+mn-lt"/>
                          <a:cs typeface="Arial"/>
                        </a:rPr>
                        <a:t>Soon</a:t>
                      </a:r>
                    </a:p>
                  </a:txBody>
                  <a:tcPr marT="27432" marB="27432" anchor="ctr">
                    <a:lnL w="63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368039"/>
                  </a:ext>
                </a:extLst>
              </a:tr>
              <a:tr h="25331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nSpc>
                          <a:spcPts val="1100"/>
                        </a:lnSpc>
                        <a:spcBef>
                          <a:spcPts val="0"/>
                        </a:spcBef>
                        <a:spcAft>
                          <a:spcPts val="0"/>
                        </a:spcAft>
                      </a:pPr>
                      <a:r>
                        <a:rPr lang="en-US" sz="1000" b="1" i="0">
                          <a:latin typeface="+mn-lt"/>
                          <a:cs typeface="Arial"/>
                        </a:rPr>
                        <a:t>Update</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5741495"/>
                  </a:ext>
                </a:extLst>
              </a:tr>
              <a:tr h="194855">
                <a:tc rowSpan="2">
                  <a:txBody>
                    <a:bodyPr/>
                    <a:lstStyle/>
                    <a:p>
                      <a:pPr lvl="0">
                        <a:lnSpc>
                          <a:spcPts val="1100"/>
                        </a:lnSpc>
                        <a:spcBef>
                          <a:spcPts val="0"/>
                        </a:spcBef>
                        <a:spcAft>
                          <a:spcPts val="0"/>
                        </a:spcAft>
                        <a:buNone/>
                      </a:pPr>
                      <a:r>
                        <a:rPr lang="en-US" sz="1050" b="1" i="0" u="none" strike="noStrike" noProof="0">
                          <a:latin typeface="+mn-lt"/>
                          <a:cs typeface="Arial"/>
                        </a:rPr>
                        <a:t>Impressions Invoicing</a:t>
                      </a:r>
                      <a:endParaRPr lang="en-US" sz="1050" b="1" i="0">
                        <a:latin typeface="+mn-lt"/>
                        <a:cs typeface="Arial"/>
                      </a:endParaRPr>
                    </a:p>
                  </a:txBody>
                  <a:tcPr marL="45720" marR="0" marT="27432" marB="27432"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lvl="0" indent="-117475" algn="l" defTabSz="914400" rtl="0" eaLnBrk="1" latinLnBrk="0" hangingPunct="1">
                        <a:lnSpc>
                          <a:spcPts val="1100"/>
                        </a:lnSpc>
                        <a:spcBef>
                          <a:spcPts val="0"/>
                        </a:spcBef>
                        <a:spcAft>
                          <a:spcPts val="0"/>
                        </a:spcAft>
                        <a:buFont typeface="Arial" panose="020B0604020202020204" pitchFamily="34" charset="0"/>
                        <a:buChar char="•"/>
                        <a:tabLst/>
                      </a:pPr>
                      <a:r>
                        <a:rPr lang="en-US" sz="1050" b="0" i="0" kern="1200" spc="-40" noProof="0" dirty="0">
                          <a:solidFill>
                            <a:schemeClr val="dk1"/>
                          </a:solidFill>
                          <a:latin typeface="+mn-lt"/>
                          <a:ea typeface="+mn-ea"/>
                          <a:cs typeface="Arial"/>
                        </a:rPr>
                        <a:t>Introduces ability to invoice our clients on digital impressions delivery</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0" marR="0" lvl="0" indent="0" algn="l">
                        <a:lnSpc>
                          <a:spcPts val="1200"/>
                        </a:lnSpc>
                        <a:spcBef>
                          <a:spcPts val="0"/>
                        </a:spcBef>
                        <a:spcAft>
                          <a:spcPts val="0"/>
                        </a:spcAft>
                        <a:buNone/>
                      </a:pPr>
                      <a:endParaRPr lang="en-US" sz="1000" b="0" i="0">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5570" marR="0" lvl="0" indent="-115570" algn="l" defTabSz="914400" rtl="0" eaLnBrk="1" fontAlgn="auto" latinLnBrk="0" hangingPunct="1">
                        <a:lnSpc>
                          <a:spcPts val="1100"/>
                        </a:lnSpc>
                        <a:spcBef>
                          <a:spcPts val="0"/>
                        </a:spcBef>
                        <a:spcAft>
                          <a:spcPts val="0"/>
                        </a:spcAft>
                        <a:buClrTx/>
                        <a:buSzTx/>
                        <a:buFont typeface="Arial"/>
                        <a:buChar char="•"/>
                        <a:tabLst/>
                        <a:defRPr/>
                      </a:pPr>
                      <a:r>
                        <a:rPr lang="en-US" sz="1000" b="0" i="0" u="none" strike="noStrike" kern="1200" cap="none" spc="0" normalizeH="0" baseline="0" noProof="0">
                          <a:ln>
                            <a:noFill/>
                          </a:ln>
                          <a:effectLst/>
                          <a:uLnTx/>
                          <a:uFillTx/>
                          <a:latin typeface="+mn-lt"/>
                          <a:ea typeface="+mn-ea"/>
                          <a:cs typeface="Arial"/>
                        </a:rPr>
                        <a:t>Enterprise</a:t>
                      </a:r>
                      <a:endParaRPr kumimoji="0" lang="en-US" sz="1000" b="0" i="0" u="none" strike="noStrike" kern="1200" cap="none" spc="0" normalizeH="0" baseline="0" noProof="0">
                        <a:ln>
                          <a:noFill/>
                        </a:ln>
                        <a:effectLst/>
                        <a:uLnTx/>
                        <a:uFillTx/>
                        <a:latin typeface="+mn-lt"/>
                        <a:ea typeface="+mn-ea"/>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pPr>
                        <a:lnSpc>
                          <a:spcPts val="1100"/>
                        </a:lnSpc>
                        <a:spcBef>
                          <a:spcPts val="0"/>
                        </a:spcBef>
                        <a:spcAft>
                          <a:spcPts val="0"/>
                        </a:spcAft>
                      </a:pPr>
                      <a:r>
                        <a:rPr lang="en-US" sz="1000" b="0" i="0">
                          <a:latin typeface="+mn-lt"/>
                          <a:cs typeface="Arial"/>
                        </a:rPr>
                        <a:t>Soon</a:t>
                      </a:r>
                    </a:p>
                  </a:txBody>
                  <a:tcPr marT="27432" marB="27432"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242174190"/>
                  </a:ext>
                </a:extLst>
              </a:tr>
              <a:tr h="19485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nSpc>
                          <a:spcPts val="1100"/>
                        </a:lnSpc>
                        <a:spcBef>
                          <a:spcPts val="0"/>
                        </a:spcBef>
                        <a:spcAft>
                          <a:spcPts val="0"/>
                        </a:spcAft>
                      </a:pPr>
                      <a:r>
                        <a:rPr lang="en-US" sz="1000" b="1" i="0">
                          <a:latin typeface="+mn-lt"/>
                          <a:cs typeface="Arial"/>
                        </a:rPr>
                        <a:t>New</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2260018698"/>
                  </a:ext>
                </a:extLst>
              </a:tr>
              <a:tr h="321511">
                <a:tc rowSpan="2">
                  <a:txBody>
                    <a:bodyPr/>
                    <a:lstStyle/>
                    <a:p>
                      <a:pPr lvl="0">
                        <a:lnSpc>
                          <a:spcPts val="1100"/>
                        </a:lnSpc>
                        <a:spcBef>
                          <a:spcPts val="0"/>
                        </a:spcBef>
                        <a:spcAft>
                          <a:spcPts val="0"/>
                        </a:spcAft>
                        <a:buNone/>
                      </a:pPr>
                      <a:r>
                        <a:rPr lang="en-US" sz="1050" b="1" i="0" u="none" strike="noStrike" noProof="0">
                          <a:latin typeface="+mn-lt"/>
                          <a:cs typeface="Arial"/>
                        </a:rPr>
                        <a:t>Modernize tech to support Agency Partners </a:t>
                      </a:r>
                    </a:p>
                  </a:txBody>
                  <a:tcPr marL="45720" marR="0" marT="27432" marB="27432"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lvl="0" indent="-117475" algn="l" rtl="0" eaLnBrk="1" latinLnBrk="0" hangingPunct="1">
                        <a:lnSpc>
                          <a:spcPts val="1100"/>
                        </a:lnSpc>
                        <a:spcBef>
                          <a:spcPts val="0"/>
                        </a:spcBef>
                        <a:spcAft>
                          <a:spcPts val="0"/>
                        </a:spcAft>
                        <a:buFont typeface="Arial" panose="020B0604020202020204" pitchFamily="34" charset="0"/>
                        <a:buChar char="•"/>
                      </a:pPr>
                      <a:r>
                        <a:rPr lang="en-US" sz="1050" b="0" i="0" kern="1200" spc="-40" noProof="0" dirty="0">
                          <a:solidFill>
                            <a:schemeClr val="dk1"/>
                          </a:solidFill>
                          <a:latin typeface="+mn-lt"/>
                          <a:ea typeface="+mn-ea"/>
                          <a:cs typeface="Arial"/>
                        </a:rPr>
                        <a:t>Enable a simplified way for agencies to find &amp; buy our digital products via FWA StoreFront</a:t>
                      </a:r>
                    </a:p>
                    <a:p>
                      <a:pPr marL="117475" lvl="0" indent="-117475" algn="l" rtl="0" eaLnBrk="1" latinLnBrk="0" hangingPunct="1">
                        <a:lnSpc>
                          <a:spcPts val="1100"/>
                        </a:lnSpc>
                        <a:spcBef>
                          <a:spcPts val="0"/>
                        </a:spcBef>
                        <a:spcAft>
                          <a:spcPts val="0"/>
                        </a:spcAft>
                        <a:buFont typeface="Arial" panose="020B0604020202020204" pitchFamily="34" charset="0"/>
                        <a:buChar char="•"/>
                      </a:pPr>
                      <a:r>
                        <a:rPr lang="en-US" sz="1050" b="0" i="0" kern="1200" spc="-40" noProof="0" dirty="0">
                          <a:solidFill>
                            <a:schemeClr val="dk1"/>
                          </a:solidFill>
                          <a:latin typeface="+mn-lt"/>
                          <a:ea typeface="+mn-ea"/>
                          <a:cs typeface="Arial"/>
                        </a:rPr>
                        <a:t>Save time &amp; reduce errors in NCC digital order execution via automation in Operative Connect</a:t>
                      </a:r>
                    </a:p>
                    <a:p>
                      <a:pPr marL="117475" lvl="0" indent="-117475" algn="l">
                        <a:lnSpc>
                          <a:spcPts val="1100"/>
                        </a:lnSpc>
                        <a:spcBef>
                          <a:spcPts val="0"/>
                        </a:spcBef>
                        <a:spcAft>
                          <a:spcPts val="0"/>
                        </a:spcAft>
                        <a:buFont typeface="Arial" panose="020B0604020202020204" pitchFamily="34" charset="0"/>
                        <a:buChar char="•"/>
                      </a:pPr>
                      <a:r>
                        <a:rPr lang="en-US" sz="1050" b="0" i="0" kern="1200" spc="-40" noProof="0" dirty="0">
                          <a:solidFill>
                            <a:schemeClr val="dk1"/>
                          </a:solidFill>
                          <a:latin typeface="+mn-lt"/>
                          <a:ea typeface="+mn-ea"/>
                          <a:cs typeface="Arial"/>
                        </a:rPr>
                        <a:t>Scale order &amp; revision automation via </a:t>
                      </a:r>
                      <a:r>
                        <a:rPr lang="en-US" sz="1050" b="0" i="0" kern="1200" spc="-40" noProof="0" dirty="0" err="1">
                          <a:solidFill>
                            <a:schemeClr val="dk1"/>
                          </a:solidFill>
                          <a:latin typeface="+mn-lt"/>
                          <a:ea typeface="+mn-ea"/>
                          <a:cs typeface="Arial"/>
                        </a:rPr>
                        <a:t>OneConnect</a:t>
                      </a:r>
                      <a:r>
                        <a:rPr lang="en-US" sz="1050" b="0" i="0" kern="1200" spc="-40" noProof="0" dirty="0">
                          <a:solidFill>
                            <a:schemeClr val="dk1"/>
                          </a:solidFill>
                          <a:latin typeface="+mn-lt"/>
                          <a:ea typeface="+mn-ea"/>
                          <a:cs typeface="Arial"/>
                        </a:rPr>
                        <a:t> to save time &amp; reduce errors w/ agency partners</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mn-lt"/>
                        <a:ea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5570" marR="0" lvl="0" indent="-115570" algn="l" rtl="0" eaLnBrk="1" fontAlgn="auto" latinLnBrk="0" hangingPunct="1">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AEs/Clients</a:t>
                      </a:r>
                      <a:endParaRPr lang="en-US" sz="1000" b="0" i="0">
                        <a:latin typeface="+mn-lt"/>
                        <a:cs typeface="Arial"/>
                      </a:endParaRPr>
                    </a:p>
                    <a:p>
                      <a:pPr marL="115570" marR="0" lvl="0" indent="-115570" algn="l">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Yield / Traffic</a:t>
                      </a:r>
                    </a:p>
                    <a:p>
                      <a:pPr marL="115570" marR="0" lvl="0" indent="-115570" algn="l">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Campaign Mgt</a:t>
                      </a:r>
                    </a:p>
                    <a:p>
                      <a:pPr marL="115570" marR="0" lvl="0" indent="-115570" algn="l">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Business Ops</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nSpc>
                          <a:spcPts val="1100"/>
                        </a:lnSpc>
                        <a:spcBef>
                          <a:spcPts val="0"/>
                        </a:spcBef>
                        <a:spcAft>
                          <a:spcPts val="0"/>
                        </a:spcAft>
                        <a:buNone/>
                      </a:pPr>
                      <a:r>
                        <a:rPr lang="en-US" sz="1000" b="0" i="0" u="none" strike="noStrike" noProof="0">
                          <a:latin typeface="+mn-lt"/>
                          <a:cs typeface="Arial"/>
                        </a:rPr>
                        <a:t>Now &amp; Soon</a:t>
                      </a:r>
                    </a:p>
                  </a:txBody>
                  <a:tcPr marT="27432" marB="27432"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3128861"/>
                  </a:ext>
                </a:extLst>
              </a:tr>
              <a:tr h="32151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lnSpc>
                          <a:spcPts val="1100"/>
                        </a:lnSpc>
                        <a:spcBef>
                          <a:spcPts val="0"/>
                        </a:spcBef>
                        <a:spcAft>
                          <a:spcPts val="0"/>
                        </a:spcAft>
                        <a:buNone/>
                      </a:pPr>
                      <a:r>
                        <a:rPr lang="en-US" sz="1000" b="1" i="0" u="none" strike="noStrike" noProof="0" dirty="0">
                          <a:latin typeface="+mn-lt"/>
                          <a:cs typeface="Arial"/>
                        </a:rPr>
                        <a:t>New</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3866034"/>
                  </a:ext>
                </a:extLst>
              </a:tr>
              <a:tr h="321511">
                <a:tc rowSpan="2">
                  <a:txBody>
                    <a:bodyPr/>
                    <a:lstStyle/>
                    <a:p>
                      <a:pPr lvl="0">
                        <a:lnSpc>
                          <a:spcPts val="1100"/>
                        </a:lnSpc>
                        <a:spcBef>
                          <a:spcPts val="0"/>
                        </a:spcBef>
                        <a:spcAft>
                          <a:spcPts val="0"/>
                        </a:spcAft>
                        <a:buNone/>
                      </a:pPr>
                      <a:r>
                        <a:rPr lang="en-US" sz="1050" b="1" i="0" u="none" strike="noStrike" noProof="0">
                          <a:latin typeface="+mn-lt"/>
                          <a:cs typeface="Arial"/>
                        </a:rPr>
                        <a:t>Automate Media and content processes and tools (Ad Copy Portal,</a:t>
                      </a:r>
                      <a:br>
                        <a:rPr lang="en-US" sz="1050" b="1" i="0" u="none" strike="noStrike" noProof="0">
                          <a:latin typeface="+mn-lt"/>
                          <a:cs typeface="Arial"/>
                        </a:rPr>
                      </a:br>
                      <a:r>
                        <a:rPr lang="en-US" sz="1050" b="1" i="0" u="none" strike="noStrike" noProof="0">
                          <a:latin typeface="+mn-lt"/>
                          <a:cs typeface="Arial"/>
                        </a:rPr>
                        <a:t>Ad Copy Wizard)</a:t>
                      </a:r>
                      <a:endParaRPr lang="en-US" sz="1050" b="1" i="0">
                        <a:latin typeface="+mn-lt"/>
                        <a:cs typeface="Arial"/>
                      </a:endParaRPr>
                    </a:p>
                  </a:txBody>
                  <a:tcPr marL="45720" marR="0" marT="27432" marB="27432"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lvl="0" indent="-117475" algn="l" rtl="0" eaLnBrk="1" latinLnBrk="0" hangingPunct="1">
                        <a:lnSpc>
                          <a:spcPts val="1100"/>
                        </a:lnSpc>
                        <a:spcBef>
                          <a:spcPts val="0"/>
                        </a:spcBef>
                        <a:spcAft>
                          <a:spcPts val="0"/>
                        </a:spcAft>
                        <a:buFont typeface="Arial" panose="020B0604020202020204" pitchFamily="34" charset="0"/>
                        <a:buChar char="•"/>
                        <a:tabLst/>
                      </a:pPr>
                      <a:r>
                        <a:rPr lang="en-US" sz="1050" b="0" i="0" kern="1200" spc="-40" noProof="0" dirty="0">
                          <a:solidFill>
                            <a:schemeClr val="dk1"/>
                          </a:solidFill>
                          <a:latin typeface="+mn-lt"/>
                          <a:ea typeface="+mn-ea"/>
                          <a:cs typeface="Arial"/>
                        </a:rPr>
                        <a:t>Adds incremental automation of digital content delivery to execution platforms</a:t>
                      </a:r>
                    </a:p>
                    <a:p>
                      <a:pPr marL="117475" lvl="0" indent="-117475" algn="l" defTabSz="914400" rtl="0" eaLnBrk="1" latinLnBrk="0" hangingPunct="1">
                        <a:lnSpc>
                          <a:spcPts val="1100"/>
                        </a:lnSpc>
                        <a:spcBef>
                          <a:spcPts val="0"/>
                        </a:spcBef>
                        <a:spcAft>
                          <a:spcPts val="0"/>
                        </a:spcAft>
                        <a:buFont typeface="Arial" panose="020B0604020202020204" pitchFamily="34" charset="0"/>
                        <a:buChar char="•"/>
                        <a:tabLst/>
                      </a:pPr>
                      <a:r>
                        <a:rPr lang="en-US" sz="1050" b="0" i="0" kern="1200" spc="-40" noProof="0" dirty="0">
                          <a:solidFill>
                            <a:schemeClr val="dk1"/>
                          </a:solidFill>
                          <a:latin typeface="+mn-lt"/>
                          <a:ea typeface="+mn-ea"/>
                          <a:cs typeface="Arial"/>
                        </a:rPr>
                        <a:t>Automates delivery of digital copy instructions to traffic platforms</a:t>
                      </a:r>
                    </a:p>
                    <a:p>
                      <a:pPr marL="117475" lvl="0" indent="-117475" algn="l" rtl="0" eaLnBrk="1" latinLnBrk="0" hangingPunct="1">
                        <a:lnSpc>
                          <a:spcPts val="1100"/>
                        </a:lnSpc>
                        <a:spcBef>
                          <a:spcPts val="0"/>
                        </a:spcBef>
                        <a:spcAft>
                          <a:spcPts val="0"/>
                        </a:spcAft>
                        <a:buFont typeface="Arial" panose="020B0604020202020204" pitchFamily="34" charset="0"/>
                        <a:buChar char="•"/>
                        <a:tabLst/>
                      </a:pPr>
                      <a:r>
                        <a:rPr lang="en-US" sz="1050" b="0" i="0" kern="1200" spc="-40" noProof="0" dirty="0">
                          <a:solidFill>
                            <a:schemeClr val="dk1"/>
                          </a:solidFill>
                          <a:latin typeface="+mn-lt"/>
                          <a:ea typeface="+mn-ea"/>
                          <a:cs typeface="Arial"/>
                        </a:rPr>
                        <a:t>Automates delivery of copy instructions from affiliate &amp; NCC partners</a:t>
                      </a:r>
                    </a:p>
                    <a:p>
                      <a:pPr marL="117475" lvl="0" indent="-117475" algn="l" defTabSz="914400" rtl="0" eaLnBrk="1" latinLnBrk="0" hangingPunct="1">
                        <a:lnSpc>
                          <a:spcPts val="1100"/>
                        </a:lnSpc>
                        <a:spcBef>
                          <a:spcPts val="0"/>
                        </a:spcBef>
                        <a:spcAft>
                          <a:spcPts val="0"/>
                        </a:spcAft>
                        <a:buFont typeface="Arial" panose="020B0604020202020204" pitchFamily="34" charset="0"/>
                        <a:buChar char="•"/>
                        <a:tabLst/>
                      </a:pPr>
                      <a:r>
                        <a:rPr lang="en-US" sz="1050" b="0" i="0" kern="1200" spc="-40" noProof="0" dirty="0">
                          <a:solidFill>
                            <a:schemeClr val="dk1"/>
                          </a:solidFill>
                          <a:latin typeface="+mn-lt"/>
                          <a:ea typeface="+mn-ea"/>
                          <a:cs typeface="Arial"/>
                        </a:rPr>
                        <a:t>Introduces a single Ad Copy ID (across linear &amp; digital)</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mn-lt"/>
                        <a:ea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5570" marR="0" lvl="0" indent="-115570" algn="l" rtl="0" eaLnBrk="1" fontAlgn="auto" latinLnBrk="0" hangingPunct="1">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AE's </a:t>
                      </a:r>
                    </a:p>
                    <a:p>
                      <a:pPr marL="115570" marR="0" lvl="0" indent="-115570" algn="l">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QCC</a:t>
                      </a:r>
                    </a:p>
                    <a:p>
                      <a:pPr marL="115570" marR="0" lvl="0" indent="-115570" algn="l">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Campaign Mgt</a:t>
                      </a:r>
                    </a:p>
                    <a:p>
                      <a:pPr marL="115570" marR="0" lvl="0" indent="-115570" algn="l">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Traffic </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pPr lvl="0">
                        <a:lnSpc>
                          <a:spcPts val="1100"/>
                        </a:lnSpc>
                        <a:spcBef>
                          <a:spcPts val="0"/>
                        </a:spcBef>
                        <a:spcAft>
                          <a:spcPts val="0"/>
                        </a:spcAft>
                        <a:buNone/>
                      </a:pPr>
                      <a:r>
                        <a:rPr lang="en-US" sz="1000" b="0" i="0" u="none" strike="noStrike" noProof="0">
                          <a:latin typeface="+mn-lt"/>
                          <a:cs typeface="Arial"/>
                        </a:rPr>
                        <a:t>Now &amp; Soon</a:t>
                      </a:r>
                    </a:p>
                  </a:txBody>
                  <a:tcPr marT="27432" marB="27432"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3154131395"/>
                  </a:ext>
                </a:extLst>
              </a:tr>
              <a:tr h="37605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lnSpc>
                          <a:spcPts val="1100"/>
                        </a:lnSpc>
                        <a:spcBef>
                          <a:spcPts val="0"/>
                        </a:spcBef>
                        <a:spcAft>
                          <a:spcPts val="0"/>
                        </a:spcAft>
                        <a:buNone/>
                      </a:pPr>
                      <a:r>
                        <a:rPr lang="en-US" sz="1000" b="1" i="0" u="none" strike="noStrike" noProof="0">
                          <a:latin typeface="+mn-lt"/>
                          <a:cs typeface="Arial"/>
                        </a:rPr>
                        <a:t>New</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4039542329"/>
                  </a:ext>
                </a:extLst>
              </a:tr>
              <a:tr h="321511">
                <a:tc rowSpan="2">
                  <a:txBody>
                    <a:bodyPr/>
                    <a:lstStyle/>
                    <a:p>
                      <a:pPr>
                        <a:lnSpc>
                          <a:spcPts val="1100"/>
                        </a:lnSpc>
                        <a:spcBef>
                          <a:spcPts val="0"/>
                        </a:spcBef>
                        <a:spcAft>
                          <a:spcPts val="0"/>
                        </a:spcAft>
                      </a:pPr>
                      <a:r>
                        <a:rPr lang="en-US" sz="1050" b="1" i="0">
                          <a:latin typeface="+mn-lt"/>
                          <a:cs typeface="Arial"/>
                        </a:rPr>
                        <a:t>Provide democratized data sets via Cloud solutions</a:t>
                      </a:r>
                    </a:p>
                  </a:txBody>
                  <a:tcPr marL="45720" marR="0" marT="27432" marB="27432"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lvl="0" indent="-117475" algn="l" rtl="0" eaLnBrk="1" latinLnBrk="0" hangingPunct="1">
                        <a:lnSpc>
                          <a:spcPts val="1100"/>
                        </a:lnSpc>
                        <a:spcBef>
                          <a:spcPts val="0"/>
                        </a:spcBef>
                        <a:spcAft>
                          <a:spcPts val="0"/>
                        </a:spcAft>
                        <a:buFont typeface="Arial" panose="020B0604020202020204" pitchFamily="34" charset="0"/>
                        <a:buChar char="•"/>
                      </a:pPr>
                      <a:r>
                        <a:rPr lang="en-US" sz="1050" b="0" i="0" kern="1200" spc="-40" dirty="0">
                          <a:solidFill>
                            <a:schemeClr val="dk1"/>
                          </a:solidFill>
                          <a:latin typeface="+mn-lt"/>
                          <a:ea typeface="+mn-ea"/>
                          <a:cs typeface="Arial"/>
                        </a:rPr>
                        <a:t>Re-platform enterprise datasets on the cloud </a:t>
                      </a:r>
                      <a:r>
                        <a:rPr lang="en-US" sz="1050" b="0" i="0" kern="1200" spc="-40" dirty="0" err="1">
                          <a:solidFill>
                            <a:schemeClr val="dk1"/>
                          </a:solidFill>
                          <a:latin typeface="+mn-lt"/>
                          <a:ea typeface="+mn-ea"/>
                          <a:cs typeface="Arial"/>
                        </a:rPr>
                        <a:t>fpr</a:t>
                      </a:r>
                      <a:r>
                        <a:rPr lang="en-US" sz="1050" b="0" i="0" kern="1200" spc="-40" dirty="0">
                          <a:solidFill>
                            <a:schemeClr val="dk1"/>
                          </a:solidFill>
                          <a:latin typeface="+mn-lt"/>
                          <a:ea typeface="+mn-ea"/>
                          <a:cs typeface="Arial"/>
                        </a:rPr>
                        <a:t> easy access, performance, governance, consistency</a:t>
                      </a:r>
                      <a:endParaRPr lang="en-US" sz="1050" spc="-40" dirty="0">
                        <a:latin typeface="+mn-lt"/>
                      </a:endParaRPr>
                    </a:p>
                    <a:p>
                      <a:pPr marL="117475" lvl="0" indent="-117475" algn="l" rtl="0" eaLnBrk="1" latinLnBrk="0" hangingPunct="1">
                        <a:lnSpc>
                          <a:spcPts val="1100"/>
                        </a:lnSpc>
                        <a:spcBef>
                          <a:spcPts val="0"/>
                        </a:spcBef>
                        <a:spcAft>
                          <a:spcPts val="0"/>
                        </a:spcAft>
                        <a:buFont typeface="Arial" panose="020B0604020202020204" pitchFamily="34" charset="0"/>
                        <a:buChar char="•"/>
                      </a:pPr>
                      <a:r>
                        <a:rPr lang="en-US" sz="1050" b="0" i="0" kern="1200" spc="-40" dirty="0">
                          <a:solidFill>
                            <a:schemeClr val="dk1"/>
                          </a:solidFill>
                          <a:latin typeface="+mn-lt"/>
                          <a:ea typeface="+mn-ea"/>
                          <a:cs typeface="Arial"/>
                        </a:rPr>
                        <a:t>Big data requires the latest technology to churn through data quickly and make data actionable for our BI teams and our customers.</a:t>
                      </a:r>
                    </a:p>
                    <a:p>
                      <a:pPr marL="117475" lvl="0" indent="-117475" algn="l">
                        <a:lnSpc>
                          <a:spcPts val="1100"/>
                        </a:lnSpc>
                        <a:spcBef>
                          <a:spcPts val="0"/>
                        </a:spcBef>
                        <a:spcAft>
                          <a:spcPts val="0"/>
                        </a:spcAft>
                        <a:buFont typeface="Arial" panose="020B0604020202020204" pitchFamily="34" charset="0"/>
                        <a:buChar char="•"/>
                      </a:pPr>
                      <a:r>
                        <a:rPr lang="en-US" sz="1050" b="0" i="0" kern="1200" spc="-40" dirty="0">
                          <a:solidFill>
                            <a:schemeClr val="dk1"/>
                          </a:solidFill>
                          <a:latin typeface="+mn-lt"/>
                          <a:ea typeface="+mn-ea"/>
                          <a:cs typeface="Arial"/>
                        </a:rPr>
                        <a:t>AWS replaces legacy database and analytics tools that no longer fit our needs</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endParaRPr lang="en-US" sz="1000" b="0" i="0" u="none" strike="noStrike" kern="1200" cap="none" spc="0" normalizeH="0" baseline="0" noProof="0">
                        <a:ln>
                          <a:noFill/>
                        </a:ln>
                        <a:effectLst/>
                        <a:uLnTx/>
                        <a:uFillTx/>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5570" marR="0" lvl="0" indent="-115570" algn="l" rtl="0" eaLnBrk="1" fontAlgn="auto" latinLnBrk="0" hangingPunct="1">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BI teams – full org. analytics</a:t>
                      </a:r>
                    </a:p>
                    <a:p>
                      <a:pPr marL="115570" marR="0" lvl="0" indent="-115570" algn="l">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Yield</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nSpc>
                          <a:spcPts val="1100"/>
                        </a:lnSpc>
                        <a:spcBef>
                          <a:spcPts val="0"/>
                        </a:spcBef>
                        <a:spcAft>
                          <a:spcPts val="0"/>
                        </a:spcAft>
                        <a:buNone/>
                      </a:pPr>
                      <a:r>
                        <a:rPr lang="en-US" sz="1000" b="0" i="0" u="none" strike="noStrike" noProof="0">
                          <a:latin typeface="+mn-lt"/>
                          <a:cs typeface="Arial"/>
                        </a:rPr>
                        <a:t>Soon</a:t>
                      </a:r>
                    </a:p>
                  </a:txBody>
                  <a:tcPr marT="27432" marB="27432"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6338893"/>
                  </a:ext>
                </a:extLst>
              </a:tr>
              <a:tr h="32151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lnSpc>
                          <a:spcPts val="1100"/>
                        </a:lnSpc>
                        <a:spcBef>
                          <a:spcPts val="0"/>
                        </a:spcBef>
                        <a:spcAft>
                          <a:spcPts val="0"/>
                        </a:spcAft>
                        <a:buNone/>
                      </a:pPr>
                      <a:r>
                        <a:rPr lang="en-US" sz="1000" b="1" i="0" u="none" strike="noStrike" noProof="0">
                          <a:latin typeface="+mn-lt"/>
                          <a:cs typeface="Arial"/>
                        </a:rPr>
                        <a:t>New</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3884514"/>
                  </a:ext>
                </a:extLst>
              </a:tr>
              <a:tr h="253312">
                <a:tc rowSpan="2">
                  <a:txBody>
                    <a:bodyPr/>
                    <a:lstStyle/>
                    <a:p>
                      <a:pPr lvl="0">
                        <a:lnSpc>
                          <a:spcPts val="1100"/>
                        </a:lnSpc>
                        <a:spcBef>
                          <a:spcPts val="0"/>
                        </a:spcBef>
                        <a:spcAft>
                          <a:spcPts val="0"/>
                        </a:spcAft>
                        <a:buNone/>
                      </a:pPr>
                      <a:r>
                        <a:rPr lang="en-US" sz="1050" b="1" i="0" u="none" strike="noStrike" noProof="0">
                          <a:latin typeface="+mn-lt"/>
                          <a:cs typeface="Arial"/>
                        </a:rPr>
                        <a:t>Deploy enterprise technology solutions (</a:t>
                      </a:r>
                      <a:r>
                        <a:rPr lang="en-US" sz="1050" b="1" i="0" u="none" strike="noStrike" noProof="0" err="1">
                          <a:latin typeface="+mn-lt"/>
                          <a:cs typeface="Arial"/>
                        </a:rPr>
                        <a:t>OneTIM</a:t>
                      </a:r>
                      <a:r>
                        <a:rPr lang="en-US" sz="1050" b="1" i="0" u="none" strike="noStrike" noProof="0">
                          <a:latin typeface="+mn-lt"/>
                          <a:cs typeface="Arial"/>
                        </a:rPr>
                        <a:t>, </a:t>
                      </a:r>
                      <a:r>
                        <a:rPr lang="en-US" sz="1050" b="1" i="0" u="none" strike="noStrike" noProof="0" err="1">
                          <a:latin typeface="+mn-lt"/>
                          <a:cs typeface="Arial"/>
                        </a:rPr>
                        <a:t>xGL</a:t>
                      </a:r>
                      <a:r>
                        <a:rPr lang="en-US" sz="1050" b="1" i="0" u="none" strike="noStrike" noProof="0">
                          <a:latin typeface="+mn-lt"/>
                          <a:cs typeface="Arial"/>
                        </a:rPr>
                        <a:t>)</a:t>
                      </a:r>
                      <a:endParaRPr lang="en-US" sz="1050" b="1" i="0">
                        <a:latin typeface="+mn-lt"/>
                        <a:cs typeface="Arial"/>
                      </a:endParaRPr>
                    </a:p>
                  </a:txBody>
                  <a:tcPr marL="45720" marR="0" marT="27432" marB="27432"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lvl="0" indent="-117475">
                        <a:lnSpc>
                          <a:spcPts val="1100"/>
                        </a:lnSpc>
                        <a:spcBef>
                          <a:spcPts val="0"/>
                        </a:spcBef>
                        <a:spcAft>
                          <a:spcPts val="0"/>
                        </a:spcAft>
                        <a:buFont typeface="Arial,Sans-Serif"/>
                        <a:buChar char="•"/>
                      </a:pPr>
                      <a:r>
                        <a:rPr lang="en-US" sz="1050" b="0" i="0" u="none" strike="noStrike" spc="-40" noProof="0" dirty="0">
                          <a:latin typeface="+mn-lt"/>
                          <a:cs typeface="Arial"/>
                        </a:rPr>
                        <a:t>Increase order accuracy and speed by reducing the number of tools &amp; systems across enterprise </a:t>
                      </a:r>
                      <a:endParaRPr lang="en-US" sz="1050" spc="-40" dirty="0">
                        <a:latin typeface="+mn-lt"/>
                      </a:endParaRPr>
                    </a:p>
                    <a:p>
                      <a:pPr marL="117475" lvl="0" indent="-117475">
                        <a:lnSpc>
                          <a:spcPts val="1100"/>
                        </a:lnSpc>
                        <a:spcBef>
                          <a:spcPts val="0"/>
                        </a:spcBef>
                        <a:spcAft>
                          <a:spcPts val="0"/>
                        </a:spcAft>
                        <a:buFont typeface="Arial,Sans-Serif"/>
                        <a:buChar char="•"/>
                      </a:pPr>
                      <a:r>
                        <a:rPr lang="en-US" sz="1050" b="0" i="0" u="none" strike="noStrike" spc="-40" noProof="0" dirty="0">
                          <a:latin typeface="+mn-lt"/>
                          <a:cs typeface="Arial"/>
                        </a:rPr>
                        <a:t>Deploy enterprise technology to improve execution speed of existing business. </a:t>
                      </a:r>
                      <a:endParaRPr lang="en-US" sz="1050" spc="-40" dirty="0">
                        <a:latin typeface="+mn-lt"/>
                      </a:endParaRPr>
                    </a:p>
                    <a:p>
                      <a:pPr marL="117475" lvl="0" indent="-117475">
                        <a:lnSpc>
                          <a:spcPts val="1100"/>
                        </a:lnSpc>
                        <a:spcBef>
                          <a:spcPts val="0"/>
                        </a:spcBef>
                        <a:spcAft>
                          <a:spcPts val="0"/>
                        </a:spcAft>
                        <a:buFont typeface="Arial,Sans-Serif"/>
                        <a:buChar char="•"/>
                      </a:pPr>
                      <a:r>
                        <a:rPr lang="en-US" sz="1050" b="0" i="0" u="none" strike="noStrike" spc="-40" noProof="0" dirty="0">
                          <a:latin typeface="+mn-lt"/>
                          <a:cs typeface="Arial"/>
                        </a:rPr>
                        <a:t>Standard tech standards will allow us to incorporate innovation and new enhancements at scale</a:t>
                      </a:r>
                      <a:endParaRPr lang="en-US" sz="1050" spc="-40" dirty="0">
                        <a:latin typeface="+mn-lt"/>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0" marR="0" lvl="0" indent="0" algn="l">
                        <a:lnSpc>
                          <a:spcPts val="1200"/>
                        </a:lnSpc>
                        <a:spcBef>
                          <a:spcPts val="0"/>
                        </a:spcBef>
                        <a:spcAft>
                          <a:spcPts val="0"/>
                        </a:spcAft>
                        <a:buNone/>
                      </a:pPr>
                      <a:endParaRPr kumimoji="0" lang="en-US" sz="1000" b="0" i="0" dirty="0">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5570" marR="0" lvl="0" indent="-115570" algn="l">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AE’s</a:t>
                      </a:r>
                    </a:p>
                    <a:p>
                      <a:pPr marL="115570" marR="0" lvl="0" indent="-115570" algn="l">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Campaign Mgt</a:t>
                      </a:r>
                    </a:p>
                    <a:p>
                      <a:pPr marL="115570" marR="0" lvl="0" indent="-115570" algn="l" defTabSz="914400">
                        <a:lnSpc>
                          <a:spcPts val="1100"/>
                        </a:lnSpc>
                        <a:spcBef>
                          <a:spcPts val="0"/>
                        </a:spcBef>
                        <a:spcAft>
                          <a:spcPts val="0"/>
                        </a:spcAft>
                        <a:buClrTx/>
                        <a:buSzTx/>
                        <a:buFont typeface="Arial,Sans-Serif"/>
                        <a:buChar char="•"/>
                        <a:tabLst/>
                        <a:defRPr/>
                      </a:pPr>
                      <a:r>
                        <a:rPr lang="en-US" sz="1000" b="0" i="0" u="none" strike="noStrike" kern="1200" cap="none" spc="0" normalizeH="0" baseline="0" noProof="0">
                          <a:ln>
                            <a:noFill/>
                          </a:ln>
                          <a:effectLst/>
                          <a:uLnTx/>
                          <a:uFillTx/>
                          <a:latin typeface="+mn-lt"/>
                          <a:cs typeface="Arial"/>
                        </a:rPr>
                        <a:t>Traffic</a:t>
                      </a:r>
                      <a:endParaRPr kumimoji="0" lang="en-US" sz="1000" b="0" i="0">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pPr lvl="0">
                        <a:lnSpc>
                          <a:spcPts val="1100"/>
                        </a:lnSpc>
                        <a:spcBef>
                          <a:spcPts val="0"/>
                        </a:spcBef>
                        <a:spcAft>
                          <a:spcPts val="0"/>
                        </a:spcAft>
                        <a:buNone/>
                      </a:pPr>
                      <a:r>
                        <a:rPr lang="en-US" sz="1000" b="0" i="0" u="none" strike="noStrike" noProof="0">
                          <a:latin typeface="+mn-lt"/>
                          <a:cs typeface="Arial"/>
                        </a:rPr>
                        <a:t>Now &amp; Soon</a:t>
                      </a:r>
                    </a:p>
                  </a:txBody>
                  <a:tcPr marT="27432" marB="27432"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824504085"/>
                  </a:ext>
                </a:extLst>
              </a:tr>
              <a:tr h="25331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lnSpc>
                          <a:spcPts val="1100"/>
                        </a:lnSpc>
                        <a:spcBef>
                          <a:spcPts val="0"/>
                        </a:spcBef>
                        <a:spcAft>
                          <a:spcPts val="0"/>
                        </a:spcAft>
                        <a:buNone/>
                      </a:pPr>
                      <a:r>
                        <a:rPr lang="en-US" sz="1000" b="1" i="0">
                          <a:latin typeface="+mn-lt"/>
                          <a:cs typeface="Arial"/>
                        </a:rPr>
                        <a:t>Update</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4142990405"/>
                  </a:ext>
                </a:extLst>
              </a:tr>
              <a:tr h="253312">
                <a:tc rowSpan="2">
                  <a:txBody>
                    <a:bodyPr/>
                    <a:lstStyle/>
                    <a:p>
                      <a:pPr lvl="0">
                        <a:lnSpc>
                          <a:spcPts val="1100"/>
                        </a:lnSpc>
                        <a:spcBef>
                          <a:spcPts val="0"/>
                        </a:spcBef>
                        <a:spcAft>
                          <a:spcPts val="0"/>
                        </a:spcAft>
                        <a:buNone/>
                      </a:pPr>
                      <a:r>
                        <a:rPr lang="en-US" sz="1050" b="1" i="0" u="none" strike="noStrike" noProof="0">
                          <a:latin typeface="+mn-lt"/>
                          <a:cs typeface="Arial"/>
                        </a:rPr>
                        <a:t>Automate Finance and Business Operations processes and tools</a:t>
                      </a:r>
                    </a:p>
                  </a:txBody>
                  <a:tcPr marL="45720" marR="0" marT="27432" marB="27432"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lvl="0" indent="-117475">
                        <a:lnSpc>
                          <a:spcPts val="1100"/>
                        </a:lnSpc>
                        <a:spcBef>
                          <a:spcPts val="0"/>
                        </a:spcBef>
                        <a:spcAft>
                          <a:spcPts val="0"/>
                        </a:spcAft>
                        <a:buFont typeface="Arial"/>
                        <a:buChar char="•"/>
                        <a:tabLst/>
                      </a:pPr>
                      <a:r>
                        <a:rPr lang="en-US" sz="1050" b="0" i="0" u="none" strike="noStrike" spc="-40" noProof="0" dirty="0">
                          <a:latin typeface="+mn-lt"/>
                          <a:cs typeface="Arial"/>
                        </a:rPr>
                        <a:t>Consolidate Commissions, AR system, and Finance Alerts to support enterprise scale</a:t>
                      </a:r>
                    </a:p>
                    <a:p>
                      <a:pPr marL="117475" lvl="0" indent="-117475">
                        <a:lnSpc>
                          <a:spcPts val="1100"/>
                        </a:lnSpc>
                        <a:spcBef>
                          <a:spcPts val="0"/>
                        </a:spcBef>
                        <a:spcAft>
                          <a:spcPts val="0"/>
                        </a:spcAft>
                        <a:buFont typeface="Arial"/>
                        <a:buChar char="•"/>
                        <a:tabLst/>
                      </a:pPr>
                      <a:r>
                        <a:rPr lang="en-US" sz="1050" b="0" i="0" u="none" strike="noStrike" spc="-40" noProof="0" dirty="0">
                          <a:latin typeface="+mn-lt"/>
                          <a:cs typeface="Arial"/>
                        </a:rPr>
                        <a:t>Consolidate lockboxes to improve payment process</a:t>
                      </a:r>
                    </a:p>
                    <a:p>
                      <a:pPr marL="117475" lvl="0" indent="-117475">
                        <a:lnSpc>
                          <a:spcPts val="1100"/>
                        </a:lnSpc>
                        <a:spcBef>
                          <a:spcPts val="0"/>
                        </a:spcBef>
                        <a:spcAft>
                          <a:spcPts val="0"/>
                        </a:spcAft>
                        <a:buFont typeface="Arial"/>
                        <a:buChar char="•"/>
                        <a:tabLst/>
                      </a:pPr>
                      <a:r>
                        <a:rPr lang="en-US" sz="1050" b="0" i="0" u="none" strike="noStrike" spc="-40" noProof="0" dirty="0">
                          <a:latin typeface="+mn-lt"/>
                          <a:cs typeface="Arial"/>
                        </a:rPr>
                        <a:t>Enable public access and automate document upload to Political Advertising Archive</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5570" marR="0" lvl="0" indent="-115570" algn="l" rtl="0" eaLnBrk="1" fontAlgn="auto" latinLnBrk="0" hangingPunct="1">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Business Ops</a:t>
                      </a:r>
                    </a:p>
                    <a:p>
                      <a:pPr marL="115570" marR="0" lvl="0" indent="-115570" algn="l">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Accounting</a:t>
                      </a:r>
                    </a:p>
                    <a:p>
                      <a:pPr marL="115570" marR="0" lvl="0" indent="-115570" algn="l">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Human Capital</a:t>
                      </a:r>
                      <a:endParaRPr kumimoji="0" lang="en-US" sz="1000" b="0" i="0" u="none" strike="noStrike" kern="1200" cap="none" spc="0" normalizeH="0" baseline="0" noProof="0">
                        <a:ln>
                          <a:noFill/>
                        </a:ln>
                        <a:effectLst/>
                        <a:uLnTx/>
                        <a:uFillTx/>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nSpc>
                          <a:spcPts val="1100"/>
                        </a:lnSpc>
                        <a:spcBef>
                          <a:spcPts val="0"/>
                        </a:spcBef>
                        <a:spcAft>
                          <a:spcPts val="0"/>
                        </a:spcAft>
                        <a:buNone/>
                      </a:pPr>
                      <a:r>
                        <a:rPr lang="en-US" sz="1000" b="0" i="0" u="none" strike="noStrike" noProof="0">
                          <a:latin typeface="+mn-lt"/>
                          <a:cs typeface="Arial"/>
                        </a:rPr>
                        <a:t>Now &amp; Soon</a:t>
                      </a:r>
                    </a:p>
                  </a:txBody>
                  <a:tcPr marT="27432" marB="27432"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891684"/>
                  </a:ext>
                </a:extLst>
              </a:tr>
              <a:tr h="35074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lnSpc>
                          <a:spcPts val="1100"/>
                        </a:lnSpc>
                        <a:spcBef>
                          <a:spcPts val="0"/>
                        </a:spcBef>
                        <a:spcAft>
                          <a:spcPts val="0"/>
                        </a:spcAft>
                        <a:buNone/>
                      </a:pPr>
                      <a:r>
                        <a:rPr lang="en-US" sz="1000" b="1" i="0">
                          <a:latin typeface="+mn-lt"/>
                          <a:cs typeface="Arial"/>
                        </a:rPr>
                        <a:t>Update</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938922"/>
                  </a:ext>
                </a:extLst>
              </a:tr>
              <a:tr h="272797">
                <a:tc rowSpan="2">
                  <a:txBody>
                    <a:bodyPr/>
                    <a:lstStyle/>
                    <a:p>
                      <a:pPr>
                        <a:lnSpc>
                          <a:spcPts val="1100"/>
                        </a:lnSpc>
                        <a:spcBef>
                          <a:spcPts val="0"/>
                        </a:spcBef>
                        <a:spcAft>
                          <a:spcPts val="0"/>
                        </a:spcAft>
                      </a:pPr>
                      <a:r>
                        <a:rPr lang="en-US" sz="1050" b="1" i="0">
                          <a:latin typeface="+mn-lt"/>
                          <a:cs typeface="Arial"/>
                        </a:rPr>
                        <a:t>TV Ad Planner</a:t>
                      </a:r>
                    </a:p>
                  </a:txBody>
                  <a:tcPr marL="45720" marR="0" marT="27432" marB="27432"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marR="0" lvl="0" indent="-117475" algn="l" defTabSz="914400" rtl="0" eaLnBrk="1" fontAlgn="auto" latinLnBrk="0" hangingPunct="1">
                        <a:lnSpc>
                          <a:spcPts val="1100"/>
                        </a:lnSpc>
                        <a:spcBef>
                          <a:spcPts val="0"/>
                        </a:spcBef>
                        <a:spcAft>
                          <a:spcPts val="0"/>
                        </a:spcAft>
                        <a:buClrTx/>
                        <a:buSzTx/>
                        <a:buFont typeface="Arial"/>
                        <a:buChar char="•"/>
                        <a:tabLst/>
                        <a:defRPr/>
                      </a:pPr>
                      <a:r>
                        <a:rPr kumimoji="0" lang="en-US" sz="1050" b="0" i="0" u="none" strike="noStrike" kern="1200" cap="none" spc="-40" normalizeH="0" baseline="0" noProof="0" dirty="0">
                          <a:ln>
                            <a:noFill/>
                          </a:ln>
                          <a:effectLst/>
                          <a:uLnTx/>
                          <a:uFillTx/>
                          <a:latin typeface="+mn-lt"/>
                          <a:ea typeface="+mn-ea"/>
                          <a:cs typeface="Arial"/>
                        </a:rPr>
                        <a:t>SMBs can plan and buy their own media and creative via self-service</a:t>
                      </a:r>
                    </a:p>
                    <a:p>
                      <a:pPr marL="117475" marR="0" lvl="0" indent="-117475" algn="l" defTabSz="914400" rtl="0" eaLnBrk="1" fontAlgn="auto" latinLnBrk="0" hangingPunct="1">
                        <a:lnSpc>
                          <a:spcPts val="1100"/>
                        </a:lnSpc>
                        <a:spcBef>
                          <a:spcPts val="0"/>
                        </a:spcBef>
                        <a:spcAft>
                          <a:spcPts val="0"/>
                        </a:spcAft>
                        <a:buClrTx/>
                        <a:buSzTx/>
                        <a:buFont typeface="Arial"/>
                        <a:buChar char="•"/>
                        <a:tabLst/>
                        <a:defRPr/>
                      </a:pPr>
                      <a:r>
                        <a:rPr kumimoji="0" lang="en-US" sz="1050" b="0" i="0" u="none" strike="noStrike" kern="1200" cap="none" spc="-40" normalizeH="0" baseline="0" noProof="0" dirty="0">
                          <a:ln>
                            <a:noFill/>
                          </a:ln>
                          <a:effectLst/>
                          <a:uLnTx/>
                          <a:uFillTx/>
                          <a:latin typeface="+mn-lt"/>
                          <a:ea typeface="+mn-ea"/>
                          <a:cs typeface="Arial"/>
                        </a:rPr>
                        <a:t>Delivers qualified leads to AE’s</a:t>
                      </a:r>
                    </a:p>
                    <a:p>
                      <a:pPr marL="117475" marR="0" lvl="0" indent="-117475" algn="l" defTabSz="914400" rtl="0" eaLnBrk="1" fontAlgn="auto" latinLnBrk="0" hangingPunct="1">
                        <a:lnSpc>
                          <a:spcPts val="1100"/>
                        </a:lnSpc>
                        <a:spcBef>
                          <a:spcPts val="0"/>
                        </a:spcBef>
                        <a:spcAft>
                          <a:spcPts val="0"/>
                        </a:spcAft>
                        <a:buClrTx/>
                        <a:buSzTx/>
                        <a:buFont typeface="Arial"/>
                        <a:buChar char="•"/>
                        <a:tabLst/>
                        <a:defRPr/>
                      </a:pPr>
                      <a:r>
                        <a:rPr kumimoji="0" lang="en-US" sz="1050" b="0" i="0" u="none" strike="noStrike" kern="1200" cap="none" spc="-40" normalizeH="0" baseline="0" noProof="0" dirty="0">
                          <a:ln>
                            <a:noFill/>
                          </a:ln>
                          <a:effectLst/>
                          <a:uLnTx/>
                          <a:uFillTx/>
                          <a:latin typeface="+mn-lt"/>
                          <a:ea typeface="+mn-ea"/>
                          <a:cs typeface="Arial"/>
                        </a:rPr>
                        <a:t>Grows our account base with a new stream of clients</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endParaRPr lang="en-US" sz="1000" b="0" i="0" u="none" strike="noStrike" kern="1200" cap="none" spc="0" normalizeH="0" baseline="0" noProof="0">
                        <a:ln>
                          <a:noFill/>
                        </a:ln>
                        <a:effectLst/>
                        <a:uLnTx/>
                        <a:uFillTx/>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5570" marR="0" lvl="0" indent="-115570" algn="l" rtl="0" eaLnBrk="1" fontAlgn="auto" latinLnBrk="0" hangingPunct="1">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Clients</a:t>
                      </a:r>
                    </a:p>
                    <a:p>
                      <a:pPr marL="115570" marR="0" lvl="0" indent="-115570" algn="l" rtl="0" eaLnBrk="1" fontAlgn="auto" latinLnBrk="0" hangingPunct="1">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AE’s</a:t>
                      </a:r>
                    </a:p>
                    <a:p>
                      <a:pPr marL="115570" marR="0" lvl="0" indent="-115570" algn="l" rtl="0" eaLnBrk="1" fontAlgn="auto" latinLnBrk="0" hangingPunct="1">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Demand Gen</a:t>
                      </a:r>
                      <a:endParaRPr kumimoji="0" lang="en-US" sz="1000" b="0" i="0" u="none" strike="noStrike" kern="1200" cap="none" spc="0" normalizeH="0" baseline="0" noProof="0">
                        <a:ln>
                          <a:noFill/>
                        </a:ln>
                        <a:effectLst/>
                        <a:uLnTx/>
                        <a:uFillTx/>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pPr lvl="0">
                        <a:lnSpc>
                          <a:spcPts val="1100"/>
                        </a:lnSpc>
                        <a:spcBef>
                          <a:spcPts val="0"/>
                        </a:spcBef>
                        <a:spcAft>
                          <a:spcPts val="0"/>
                        </a:spcAft>
                        <a:buNone/>
                      </a:pPr>
                      <a:r>
                        <a:rPr lang="en-US" sz="1000" b="0" i="0" u="none" strike="noStrike" noProof="0" dirty="0">
                          <a:latin typeface="+mn-lt"/>
                          <a:cs typeface="Arial"/>
                        </a:rPr>
                        <a:t>Now &amp; Soon</a:t>
                      </a:r>
                    </a:p>
                  </a:txBody>
                  <a:tcPr marT="27432" marB="27432"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975437044"/>
                  </a:ext>
                </a:extLst>
              </a:tr>
              <a:tr h="35575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lnSpc>
                          <a:spcPts val="1100"/>
                        </a:lnSpc>
                        <a:spcBef>
                          <a:spcPts val="0"/>
                        </a:spcBef>
                        <a:spcAft>
                          <a:spcPts val="0"/>
                        </a:spcAft>
                        <a:buNone/>
                      </a:pPr>
                      <a:r>
                        <a:rPr lang="en-US" sz="1000" b="1" i="0" u="none" strike="noStrike" noProof="0">
                          <a:latin typeface="+mn-lt"/>
                          <a:cs typeface="Arial"/>
                        </a:rPr>
                        <a:t>New</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629923885"/>
                  </a:ext>
                </a:extLst>
              </a:tr>
              <a:tr h="350740">
                <a:tc rowSpan="2">
                  <a:txBody>
                    <a:bodyPr/>
                    <a:lstStyle/>
                    <a:p>
                      <a:pPr>
                        <a:lnSpc>
                          <a:spcPts val="1100"/>
                        </a:lnSpc>
                        <a:spcBef>
                          <a:spcPts val="0"/>
                        </a:spcBef>
                        <a:spcAft>
                          <a:spcPts val="0"/>
                        </a:spcAft>
                      </a:pPr>
                      <a:r>
                        <a:rPr lang="en-US" sz="1050" b="1" i="0">
                          <a:latin typeface="+mn-lt"/>
                          <a:cs typeface="Arial"/>
                        </a:rPr>
                        <a:t>Deploy Demand</a:t>
                      </a:r>
                      <a:br>
                        <a:rPr lang="en-US" sz="1050" b="1" i="0">
                          <a:latin typeface="+mn-lt"/>
                          <a:cs typeface="Arial"/>
                        </a:rPr>
                      </a:br>
                      <a:r>
                        <a:rPr lang="en-US" sz="1050" b="1" i="0">
                          <a:latin typeface="+mn-lt"/>
                          <a:cs typeface="Arial"/>
                        </a:rPr>
                        <a:t>Driven Rate Cards</a:t>
                      </a:r>
                    </a:p>
                  </a:txBody>
                  <a:tcPr marL="45720" marR="0" marT="27432" marB="27432"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marR="0" lvl="0" indent="-117475" algn="l" rtl="0" eaLnBrk="1" fontAlgn="auto" latinLnBrk="0" hangingPunct="1">
                        <a:lnSpc>
                          <a:spcPts val="1100"/>
                        </a:lnSpc>
                        <a:spcBef>
                          <a:spcPts val="0"/>
                        </a:spcBef>
                        <a:spcAft>
                          <a:spcPts val="0"/>
                        </a:spcAft>
                        <a:buFont typeface="Arial"/>
                        <a:buChar char="•"/>
                      </a:pPr>
                      <a:r>
                        <a:rPr lang="en-US" sz="1050" b="0" i="0" u="none" strike="noStrike" kern="1200" cap="none" spc="-40" normalizeH="0" baseline="0" noProof="0" dirty="0">
                          <a:ln>
                            <a:noFill/>
                          </a:ln>
                          <a:effectLst/>
                          <a:uLnTx/>
                          <a:uFillTx/>
                          <a:latin typeface="+mn-lt"/>
                          <a:ea typeface="+mn-ea"/>
                          <a:cs typeface="Arial"/>
                        </a:rPr>
                        <a:t>Data-driven rates for all marketers buying linear inventory via all buying channels</a:t>
                      </a:r>
                      <a:endParaRPr lang="en-US" spc="-40" dirty="0">
                        <a:latin typeface="+mn-lt"/>
                      </a:endParaRPr>
                    </a:p>
                    <a:p>
                      <a:pPr marL="117475" marR="0" lvl="0" indent="-117475" algn="l">
                        <a:lnSpc>
                          <a:spcPts val="1100"/>
                        </a:lnSpc>
                        <a:spcBef>
                          <a:spcPts val="0"/>
                        </a:spcBef>
                        <a:spcAft>
                          <a:spcPts val="0"/>
                        </a:spcAft>
                        <a:buFont typeface="Arial"/>
                        <a:buChar char="•"/>
                      </a:pPr>
                      <a:r>
                        <a:rPr lang="en-US" sz="1050" b="0" i="0" u="none" strike="noStrike" kern="1200" cap="none" spc="-40" normalizeH="0" baseline="0" noProof="0" dirty="0">
                          <a:ln>
                            <a:noFill/>
                          </a:ln>
                          <a:effectLst/>
                          <a:uLnTx/>
                          <a:uFillTx/>
                          <a:latin typeface="+mn-lt"/>
                          <a:ea typeface="+mn-ea"/>
                          <a:cs typeface="Arial"/>
                        </a:rPr>
                        <a:t>Continuously enhance digital pricing to align with industry needs</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mn-lt"/>
                        <a:ea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5570" marR="0" lvl="0" indent="-115570" algn="l" rtl="0" eaLnBrk="1" fontAlgn="auto" latinLnBrk="0" hangingPunct="1">
                        <a:lnSpc>
                          <a:spcPts val="1100"/>
                        </a:lnSpc>
                        <a:spcBef>
                          <a:spcPts val="0"/>
                        </a:spcBef>
                        <a:spcAft>
                          <a:spcPts val="0"/>
                        </a:spcAft>
                        <a:buFont typeface="Arial"/>
                        <a:buChar char="•"/>
                        <a:tabLst/>
                      </a:pPr>
                      <a:r>
                        <a:rPr lang="en-US" sz="1000" b="0" i="0" u="none" strike="noStrike" kern="1200" cap="none" spc="0" normalizeH="0" baseline="0" noProof="0">
                          <a:ln>
                            <a:noFill/>
                          </a:ln>
                          <a:effectLst/>
                          <a:uLnTx/>
                          <a:uFillTx/>
                          <a:latin typeface="+mn-lt"/>
                          <a:ea typeface="+mn-ea"/>
                          <a:cs typeface="Arial"/>
                        </a:rPr>
                        <a:t>AEs/Sales Leaders</a:t>
                      </a:r>
                      <a:endParaRPr kumimoji="0" lang="en-US" sz="1000" b="0" i="0" u="none" strike="noStrike" kern="1200" cap="none" spc="0" normalizeH="0" baseline="0" noProof="0">
                        <a:ln>
                          <a:noFill/>
                        </a:ln>
                        <a:effectLst/>
                        <a:uLnTx/>
                        <a:uFillTx/>
                        <a:latin typeface="+mn-lt"/>
                        <a:ea typeface="+mn-ea"/>
                        <a:cs typeface="Arial"/>
                      </a:endParaRPr>
                    </a:p>
                    <a:p>
                      <a:pPr marL="115570" marR="0" lvl="0" indent="-115570" algn="l">
                        <a:lnSpc>
                          <a:spcPts val="1100"/>
                        </a:lnSpc>
                        <a:spcBef>
                          <a:spcPts val="0"/>
                        </a:spcBef>
                        <a:spcAft>
                          <a:spcPts val="0"/>
                        </a:spcAft>
                        <a:buFont typeface="Arial"/>
                        <a:buChar char="•"/>
                        <a:tabLst/>
                      </a:pPr>
                      <a:r>
                        <a:rPr kumimoji="0" lang="en-US" sz="1000" b="0" i="0" u="none" strike="noStrike" kern="1200" cap="none" spc="0" normalizeH="0" baseline="0" noProof="0">
                          <a:ln>
                            <a:noFill/>
                          </a:ln>
                          <a:effectLst/>
                          <a:uLnTx/>
                          <a:uFillTx/>
                          <a:latin typeface="+mn-lt"/>
                          <a:ea typeface="+mn-ea"/>
                          <a:cs typeface="Arial"/>
                        </a:rPr>
                        <a:t>Yield</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nSpc>
                          <a:spcPts val="1100"/>
                        </a:lnSpc>
                        <a:spcBef>
                          <a:spcPts val="0"/>
                        </a:spcBef>
                        <a:spcAft>
                          <a:spcPts val="0"/>
                        </a:spcAft>
                        <a:buNone/>
                      </a:pPr>
                      <a:r>
                        <a:rPr lang="en-US" sz="1000" b="0" i="0" u="none" strike="noStrike" noProof="0">
                          <a:latin typeface="+mn-lt"/>
                          <a:cs typeface="Arial"/>
                        </a:rPr>
                        <a:t>Now &amp; Soon</a:t>
                      </a:r>
                    </a:p>
                  </a:txBody>
                  <a:tcPr marT="27432" marB="27432"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7747318"/>
                  </a:ext>
                </a:extLst>
              </a:tr>
              <a:tr h="19509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lnSpc>
                          <a:spcPts val="1100"/>
                        </a:lnSpc>
                        <a:spcBef>
                          <a:spcPts val="0"/>
                        </a:spcBef>
                        <a:spcAft>
                          <a:spcPts val="0"/>
                        </a:spcAft>
                        <a:buNone/>
                      </a:pPr>
                      <a:r>
                        <a:rPr lang="en-US" sz="1000" b="1" i="0" u="none" strike="noStrike" noProof="0">
                          <a:latin typeface="+mn-lt"/>
                          <a:cs typeface="Arial"/>
                        </a:rPr>
                        <a:t>New</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6414122"/>
                  </a:ext>
                </a:extLst>
              </a:tr>
              <a:tr h="272797">
                <a:tc rowSpan="2">
                  <a:txBody>
                    <a:bodyPr/>
                    <a:lstStyle/>
                    <a:p>
                      <a:pPr lvl="0">
                        <a:lnSpc>
                          <a:spcPts val="1100"/>
                        </a:lnSpc>
                        <a:spcBef>
                          <a:spcPts val="0"/>
                        </a:spcBef>
                        <a:spcAft>
                          <a:spcPts val="0"/>
                        </a:spcAft>
                        <a:buNone/>
                      </a:pPr>
                      <a:r>
                        <a:rPr lang="en-US" sz="1050" b="1" i="0">
                          <a:latin typeface="+mn-lt"/>
                          <a:cs typeface="Arial"/>
                        </a:rPr>
                        <a:t>Inventory</a:t>
                      </a:r>
                      <a:br>
                        <a:rPr lang="en-US" sz="1050" b="1" i="0">
                          <a:latin typeface="+mn-lt"/>
                          <a:cs typeface="Arial"/>
                        </a:rPr>
                      </a:br>
                      <a:r>
                        <a:rPr lang="en-US" sz="1050" b="1" i="0">
                          <a:latin typeface="+mn-lt"/>
                          <a:cs typeface="Arial"/>
                        </a:rPr>
                        <a:t>Optimization</a:t>
                      </a:r>
                    </a:p>
                  </a:txBody>
                  <a:tcPr marL="45720" marR="0" marT="27432" marB="27432"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5000"/>
                      </a:schemeClr>
                    </a:solidFill>
                  </a:tcPr>
                </a:tc>
                <a:tc rowSpan="2">
                  <a:txBody>
                    <a:bodyPr/>
                    <a:lstStyle/>
                    <a:p>
                      <a:pPr marL="117475" marR="0" lvl="0" indent="-117475" algn="l" rtl="0" eaLnBrk="1" fontAlgn="auto" latinLnBrk="0" hangingPunct="1">
                        <a:lnSpc>
                          <a:spcPts val="1100"/>
                        </a:lnSpc>
                        <a:spcBef>
                          <a:spcPts val="0"/>
                        </a:spcBef>
                        <a:spcAft>
                          <a:spcPts val="0"/>
                        </a:spcAft>
                        <a:buFont typeface="Arial"/>
                        <a:buChar char="•"/>
                      </a:pPr>
                      <a:r>
                        <a:rPr lang="en-US" sz="1050" b="0" i="0" u="none" strike="noStrike" kern="1200" cap="none" spc="-40" normalizeH="0" baseline="0" noProof="0" dirty="0">
                          <a:ln>
                            <a:noFill/>
                          </a:ln>
                          <a:effectLst/>
                          <a:uLnTx/>
                          <a:uFillTx/>
                          <a:latin typeface="+mn-lt"/>
                          <a:ea typeface="+mn-ea"/>
                          <a:cs typeface="Arial"/>
                        </a:rPr>
                        <a:t>Establish cadence on reviewing how our client's schedules perform versus expectations</a:t>
                      </a:r>
                    </a:p>
                    <a:p>
                      <a:pPr marL="117475" marR="0" lvl="0" indent="-117475" algn="l">
                        <a:lnSpc>
                          <a:spcPts val="1100"/>
                        </a:lnSpc>
                        <a:spcBef>
                          <a:spcPts val="0"/>
                        </a:spcBef>
                        <a:spcAft>
                          <a:spcPts val="0"/>
                        </a:spcAft>
                        <a:buFont typeface="Arial"/>
                        <a:buChar char="•"/>
                      </a:pPr>
                      <a:r>
                        <a:rPr lang="en-US" sz="1050" b="0" i="0" u="none" strike="noStrike" kern="1200" cap="none" spc="-40" normalizeH="0" baseline="0" noProof="0" dirty="0">
                          <a:ln>
                            <a:noFill/>
                          </a:ln>
                          <a:effectLst/>
                          <a:uLnTx/>
                          <a:uFillTx/>
                          <a:latin typeface="+mn-lt"/>
                          <a:ea typeface="+mn-ea"/>
                          <a:cs typeface="Arial"/>
                        </a:rPr>
                        <a:t>Allocate inventory between zone and IC based on needs from clients</a:t>
                      </a: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5000"/>
                      </a:schemeClr>
                    </a:solidFill>
                  </a:tcPr>
                </a:tc>
                <a:tc rowSpan="2">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mn-lt"/>
                        <a:ea typeface="+mn-lt"/>
                        <a:cs typeface="Arial" panose="020B0604020202020204" pitchFamily="34" charset="0"/>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5000"/>
                      </a:schemeClr>
                    </a:solidFill>
                  </a:tcPr>
                </a:tc>
                <a:tc rowSpan="2">
                  <a:txBody>
                    <a:bodyPr/>
                    <a:lstStyle/>
                    <a:p>
                      <a:pPr marL="115570" marR="0" lvl="0" indent="-115570" algn="l">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AEs/Leaders</a:t>
                      </a:r>
                    </a:p>
                    <a:p>
                      <a:pPr marL="115570" marR="0" lvl="0" indent="-115570" algn="l">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Yield</a:t>
                      </a:r>
                    </a:p>
                    <a:p>
                      <a:pPr marL="115570" marR="0" lvl="0" indent="-115570" algn="l">
                        <a:lnSpc>
                          <a:spcPts val="1100"/>
                        </a:lnSpc>
                        <a:spcBef>
                          <a:spcPts val="0"/>
                        </a:spcBef>
                        <a:spcAft>
                          <a:spcPts val="0"/>
                        </a:spcAft>
                        <a:buFont typeface="Arial,Sans-Serif"/>
                        <a:buChar char="•"/>
                        <a:tabLst/>
                      </a:pPr>
                      <a:r>
                        <a:rPr lang="en-US" sz="1000" b="0" i="0" u="none" strike="noStrike" kern="1200" cap="none" spc="0" normalizeH="0" baseline="0" noProof="0">
                          <a:ln>
                            <a:noFill/>
                          </a:ln>
                          <a:effectLst/>
                          <a:uLnTx/>
                          <a:uFillTx/>
                          <a:latin typeface="+mn-lt"/>
                          <a:cs typeface="Arial"/>
                        </a:rPr>
                        <a:t>CM &amp; Traffic</a:t>
                      </a:r>
                      <a:endParaRPr lang="en-US" sz="1000" b="0" i="0">
                        <a:latin typeface="+mn-lt"/>
                        <a:cs typeface="Arial"/>
                      </a:endParaRPr>
                    </a:p>
                  </a:txBody>
                  <a:tcPr marT="27432" marB="274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5000"/>
                      </a:schemeClr>
                    </a:solidFill>
                  </a:tcPr>
                </a:tc>
                <a:tc>
                  <a:txBody>
                    <a:bodyPr/>
                    <a:lstStyle/>
                    <a:p>
                      <a:pPr lvl="0">
                        <a:lnSpc>
                          <a:spcPts val="1100"/>
                        </a:lnSpc>
                        <a:spcBef>
                          <a:spcPts val="0"/>
                        </a:spcBef>
                        <a:spcAft>
                          <a:spcPts val="0"/>
                        </a:spcAft>
                        <a:buNone/>
                      </a:pPr>
                      <a:r>
                        <a:rPr kumimoji="0" lang="en-US" sz="1000" b="0" i="0" u="none" strike="noStrike" kern="1200" cap="none" spc="0" normalizeH="0" baseline="0" dirty="0">
                          <a:ln>
                            <a:noFill/>
                          </a:ln>
                          <a:effectLst/>
                          <a:uLnTx/>
                          <a:uFillTx/>
                          <a:latin typeface="+mn-lt"/>
                          <a:ea typeface="+mn-ea"/>
                          <a:cs typeface="Arial"/>
                        </a:rPr>
                        <a:t>Now &amp; Soon</a:t>
                      </a:r>
                    </a:p>
                  </a:txBody>
                  <a:tcPr marT="27432" marB="27432"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132001231"/>
                  </a:ext>
                </a:extLst>
              </a:tr>
              <a:tr h="27279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lnSpc>
                          <a:spcPts val="1100"/>
                        </a:lnSpc>
                        <a:spcBef>
                          <a:spcPts val="0"/>
                        </a:spcBef>
                        <a:spcAft>
                          <a:spcPts val="0"/>
                        </a:spcAft>
                        <a:buNone/>
                      </a:pPr>
                      <a:r>
                        <a:rPr kumimoji="0" lang="en-US" sz="1000" b="1" i="0" u="none" strike="noStrike" kern="1200" cap="none" spc="0" normalizeH="0" baseline="0" dirty="0">
                          <a:ln>
                            <a:noFill/>
                          </a:ln>
                          <a:effectLst/>
                          <a:uLnTx/>
                          <a:uFillTx/>
                          <a:latin typeface="+mn-lt"/>
                          <a:ea typeface="+mn-ea"/>
                          <a:cs typeface="Arial"/>
                        </a:rPr>
                        <a:t>New/Update</a:t>
                      </a:r>
                    </a:p>
                  </a:txBody>
                  <a:tcPr marT="27432" marB="27432"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mpd="sng">
                      <a:noFill/>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934633635"/>
                  </a:ext>
                </a:extLst>
              </a:tr>
            </a:tbl>
          </a:graphicData>
        </a:graphic>
      </p:graphicFrame>
      <p:grpSp>
        <p:nvGrpSpPr>
          <p:cNvPr id="104" name="Group 103">
            <a:extLst>
              <a:ext uri="{FF2B5EF4-FFF2-40B4-BE49-F238E27FC236}">
                <a16:creationId xmlns:a16="http://schemas.microsoft.com/office/drawing/2014/main" id="{20311B28-CBB6-1D47-9BA4-B6AD419BECF3}"/>
              </a:ext>
            </a:extLst>
          </p:cNvPr>
          <p:cNvGrpSpPr/>
          <p:nvPr/>
        </p:nvGrpSpPr>
        <p:grpSpPr>
          <a:xfrm>
            <a:off x="4097581" y="37578"/>
            <a:ext cx="3557645" cy="894260"/>
            <a:chOff x="4260419" y="37578"/>
            <a:chExt cx="3557645" cy="894260"/>
          </a:xfrm>
        </p:grpSpPr>
        <p:sp>
          <p:nvSpPr>
            <p:cNvPr id="105" name="TextBox 104">
              <a:extLst>
                <a:ext uri="{FF2B5EF4-FFF2-40B4-BE49-F238E27FC236}">
                  <a16:creationId xmlns:a16="http://schemas.microsoft.com/office/drawing/2014/main" id="{DB3AE917-C64C-4E40-B52A-EA922118EF45}"/>
                </a:ext>
              </a:extLst>
            </p:cNvPr>
            <p:cNvSpPr txBox="1"/>
            <p:nvPr/>
          </p:nvSpPr>
          <p:spPr>
            <a:xfrm>
              <a:off x="4260419" y="593284"/>
              <a:ext cx="1089063" cy="338554"/>
            </a:xfrm>
            <a:prstGeom prst="rect">
              <a:avLst/>
            </a:prstGeom>
            <a:noFill/>
          </p:spPr>
          <p:txBody>
            <a:bodyPr wrap="square" rtlCol="0">
              <a:spAutoFit/>
            </a:bodyPr>
            <a:lstStyle/>
            <a:p>
              <a:pPr algn="ctr"/>
              <a:r>
                <a:rPr lang="en-US" sz="800" dirty="0">
                  <a:solidFill>
                    <a:schemeClr val="bg1"/>
                  </a:solidFill>
                  <a:cs typeface="Arial" panose="020B0604020202020204" pitchFamily="34" charset="0"/>
                </a:rPr>
                <a:t>BIG </a:t>
              </a:r>
            </a:p>
            <a:p>
              <a:pPr algn="ctr"/>
              <a:r>
                <a:rPr lang="en-US" sz="800" dirty="0">
                  <a:solidFill>
                    <a:schemeClr val="bg1"/>
                  </a:solidFill>
                  <a:cs typeface="Arial" panose="020B0604020202020204" pitchFamily="34" charset="0"/>
                </a:rPr>
                <a:t>TIME-SAVER</a:t>
              </a:r>
            </a:p>
          </p:txBody>
        </p:sp>
        <p:sp>
          <p:nvSpPr>
            <p:cNvPr id="106" name="TextBox 105">
              <a:extLst>
                <a:ext uri="{FF2B5EF4-FFF2-40B4-BE49-F238E27FC236}">
                  <a16:creationId xmlns:a16="http://schemas.microsoft.com/office/drawing/2014/main" id="{409678B9-06B3-9044-A179-3C66CECFF27D}"/>
                </a:ext>
              </a:extLst>
            </p:cNvPr>
            <p:cNvSpPr txBox="1"/>
            <p:nvPr/>
          </p:nvSpPr>
          <p:spPr>
            <a:xfrm>
              <a:off x="5083282" y="593284"/>
              <a:ext cx="1089063" cy="338554"/>
            </a:xfrm>
            <a:prstGeom prst="rect">
              <a:avLst/>
            </a:prstGeom>
            <a:noFill/>
          </p:spPr>
          <p:txBody>
            <a:bodyPr wrap="square" rtlCol="0">
              <a:spAutoFit/>
            </a:bodyPr>
            <a:lstStyle/>
            <a:p>
              <a:pPr algn="ctr"/>
              <a:r>
                <a:rPr lang="en-US" sz="800" dirty="0">
                  <a:solidFill>
                    <a:schemeClr val="bg1"/>
                  </a:solidFill>
                  <a:cs typeface="Arial" panose="020B0604020202020204" pitchFamily="34" charset="0"/>
                </a:rPr>
                <a:t>COMPETITIVE EDGE</a:t>
              </a:r>
            </a:p>
          </p:txBody>
        </p:sp>
        <p:sp>
          <p:nvSpPr>
            <p:cNvPr id="107" name="TextBox 106">
              <a:extLst>
                <a:ext uri="{FF2B5EF4-FFF2-40B4-BE49-F238E27FC236}">
                  <a16:creationId xmlns:a16="http://schemas.microsoft.com/office/drawing/2014/main" id="{9208A09A-7F98-264A-9FA7-165994C50774}"/>
                </a:ext>
              </a:extLst>
            </p:cNvPr>
            <p:cNvSpPr txBox="1"/>
            <p:nvPr/>
          </p:nvSpPr>
          <p:spPr>
            <a:xfrm>
              <a:off x="5906138" y="593284"/>
              <a:ext cx="1089063" cy="338554"/>
            </a:xfrm>
            <a:prstGeom prst="rect">
              <a:avLst/>
            </a:prstGeom>
            <a:noFill/>
          </p:spPr>
          <p:txBody>
            <a:bodyPr wrap="square" rtlCol="0">
              <a:spAutoFit/>
            </a:bodyPr>
            <a:lstStyle/>
            <a:p>
              <a:pPr algn="ctr"/>
              <a:r>
                <a:rPr lang="en-US" sz="800" dirty="0">
                  <a:solidFill>
                    <a:schemeClr val="bg1"/>
                  </a:solidFill>
                  <a:cs typeface="Arial" panose="020B0604020202020204" pitchFamily="34" charset="0"/>
                </a:rPr>
                <a:t>BENEFITS</a:t>
              </a:r>
              <a:br>
                <a:rPr lang="en-US" sz="800" dirty="0">
                  <a:solidFill>
                    <a:schemeClr val="bg1"/>
                  </a:solidFill>
                  <a:cs typeface="Arial" panose="020B0604020202020204" pitchFamily="34" charset="0"/>
                </a:rPr>
              </a:br>
              <a:r>
                <a:rPr lang="en-US" sz="800" dirty="0">
                  <a:solidFill>
                    <a:schemeClr val="bg1"/>
                  </a:solidFill>
                  <a:cs typeface="Arial" panose="020B0604020202020204" pitchFamily="34" charset="0"/>
                </a:rPr>
                <a:t>CLIENTS</a:t>
              </a:r>
            </a:p>
          </p:txBody>
        </p:sp>
        <p:sp>
          <p:nvSpPr>
            <p:cNvPr id="108" name="TextBox 107">
              <a:extLst>
                <a:ext uri="{FF2B5EF4-FFF2-40B4-BE49-F238E27FC236}">
                  <a16:creationId xmlns:a16="http://schemas.microsoft.com/office/drawing/2014/main" id="{0FC7EB81-8A85-B148-B0C1-533ADA083B35}"/>
                </a:ext>
              </a:extLst>
            </p:cNvPr>
            <p:cNvSpPr txBox="1"/>
            <p:nvPr/>
          </p:nvSpPr>
          <p:spPr>
            <a:xfrm>
              <a:off x="6729001" y="593284"/>
              <a:ext cx="1089063" cy="338554"/>
            </a:xfrm>
            <a:prstGeom prst="rect">
              <a:avLst/>
            </a:prstGeom>
            <a:noFill/>
          </p:spPr>
          <p:txBody>
            <a:bodyPr wrap="square" rtlCol="0">
              <a:spAutoFit/>
            </a:bodyPr>
            <a:lstStyle/>
            <a:p>
              <a:pPr algn="ctr"/>
              <a:r>
                <a:rPr lang="en-US" sz="800" dirty="0">
                  <a:solidFill>
                    <a:schemeClr val="bg1"/>
                  </a:solidFill>
                  <a:cs typeface="Arial" panose="020B0604020202020204" pitchFamily="34" charset="0"/>
                </a:rPr>
                <a:t>BENEFITS NCC/AFFILIATES</a:t>
              </a:r>
            </a:p>
          </p:txBody>
        </p:sp>
        <p:pic>
          <p:nvPicPr>
            <p:cNvPr id="109" name="Graphic 108">
              <a:extLst>
                <a:ext uri="{FF2B5EF4-FFF2-40B4-BE49-F238E27FC236}">
                  <a16:creationId xmlns:a16="http://schemas.microsoft.com/office/drawing/2014/main" id="{B4EF4325-242D-F543-B914-AB7214CD4E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9334" y="380130"/>
              <a:ext cx="208394" cy="208494"/>
            </a:xfrm>
            <a:prstGeom prst="rect">
              <a:avLst/>
            </a:prstGeom>
          </p:spPr>
        </p:pic>
        <p:pic>
          <p:nvPicPr>
            <p:cNvPr id="110" name="Graphic 109">
              <a:extLst>
                <a:ext uri="{FF2B5EF4-FFF2-40B4-BE49-F238E27FC236}">
                  <a16:creationId xmlns:a16="http://schemas.microsoft.com/office/drawing/2014/main" id="{2E711500-C7DD-F443-AA21-5FEC343222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6473" y="380130"/>
              <a:ext cx="208394" cy="208494"/>
            </a:xfrm>
            <a:prstGeom prst="rect">
              <a:avLst/>
            </a:prstGeom>
          </p:spPr>
        </p:pic>
        <p:pic>
          <p:nvPicPr>
            <p:cNvPr id="111" name="Graphic 110">
              <a:extLst>
                <a:ext uri="{FF2B5EF4-FFF2-40B4-BE49-F238E27FC236}">
                  <a16:creationId xmlns:a16="http://schemas.microsoft.com/office/drawing/2014/main" id="{EC9B2E0B-F418-C343-86C9-0A33FA5ED9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3613" y="380130"/>
              <a:ext cx="208394" cy="208494"/>
            </a:xfrm>
            <a:prstGeom prst="rect">
              <a:avLst/>
            </a:prstGeom>
          </p:spPr>
        </p:pic>
        <p:sp>
          <p:nvSpPr>
            <p:cNvPr id="112" name="TextBox 111">
              <a:extLst>
                <a:ext uri="{FF2B5EF4-FFF2-40B4-BE49-F238E27FC236}">
                  <a16:creationId xmlns:a16="http://schemas.microsoft.com/office/drawing/2014/main" id="{97E05238-3547-0B4F-B675-870C7FC8A694}"/>
                </a:ext>
              </a:extLst>
            </p:cNvPr>
            <p:cNvSpPr txBox="1"/>
            <p:nvPr/>
          </p:nvSpPr>
          <p:spPr>
            <a:xfrm>
              <a:off x="4373936" y="37578"/>
              <a:ext cx="3444128" cy="261610"/>
            </a:xfrm>
            <a:prstGeom prst="rect">
              <a:avLst/>
            </a:prstGeom>
            <a:noFill/>
          </p:spPr>
          <p:txBody>
            <a:bodyPr wrap="square" rtlCol="0">
              <a:spAutoFit/>
            </a:bodyPr>
            <a:lstStyle/>
            <a:p>
              <a:pPr algn="ctr"/>
              <a:r>
                <a:rPr lang="en-US" sz="1100" b="1" dirty="0">
                  <a:solidFill>
                    <a:schemeClr val="bg1"/>
                  </a:solidFill>
                  <a:cs typeface="Arial" panose="020B0604020202020204" pitchFamily="34" charset="0"/>
                </a:rPr>
                <a:t>KEY BENEFITS LEGEND</a:t>
              </a:r>
            </a:p>
          </p:txBody>
        </p:sp>
        <p:cxnSp>
          <p:nvCxnSpPr>
            <p:cNvPr id="113" name="Straight Connector 112">
              <a:extLst>
                <a:ext uri="{FF2B5EF4-FFF2-40B4-BE49-F238E27FC236}">
                  <a16:creationId xmlns:a16="http://schemas.microsoft.com/office/drawing/2014/main" id="{F08B6A40-A27F-9F45-B42E-A2920D8878A9}"/>
                </a:ext>
              </a:extLst>
            </p:cNvPr>
            <p:cNvCxnSpPr>
              <a:cxnSpLocks/>
            </p:cNvCxnSpPr>
            <p:nvPr/>
          </p:nvCxnSpPr>
          <p:spPr>
            <a:xfrm>
              <a:off x="4382849" y="106539"/>
              <a:ext cx="0" cy="772121"/>
            </a:xfrm>
            <a:prstGeom prst="line">
              <a:avLst/>
            </a:prstGeom>
            <a:ln>
              <a:solidFill>
                <a:srgbClr val="FFFFFF">
                  <a:alpha val="7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316FCD1-AB71-C941-8B40-A1926E8629AE}"/>
                </a:ext>
              </a:extLst>
            </p:cNvPr>
            <p:cNvCxnSpPr>
              <a:cxnSpLocks/>
            </p:cNvCxnSpPr>
            <p:nvPr/>
          </p:nvCxnSpPr>
          <p:spPr>
            <a:xfrm>
              <a:off x="7789928" y="106539"/>
              <a:ext cx="0" cy="772121"/>
            </a:xfrm>
            <a:prstGeom prst="line">
              <a:avLst/>
            </a:prstGeom>
            <a:ln>
              <a:solidFill>
                <a:srgbClr val="FFFFFF">
                  <a:alpha val="70196"/>
                </a:srgbClr>
              </a:solidFill>
            </a:ln>
          </p:spPr>
          <p:style>
            <a:lnRef idx="1">
              <a:schemeClr val="accent1"/>
            </a:lnRef>
            <a:fillRef idx="0">
              <a:schemeClr val="accent1"/>
            </a:fillRef>
            <a:effectRef idx="0">
              <a:schemeClr val="accent1"/>
            </a:effectRef>
            <a:fontRef idx="minor">
              <a:schemeClr val="tx1"/>
            </a:fontRef>
          </p:style>
        </p:cxnSp>
      </p:grpSp>
      <p:pic>
        <p:nvPicPr>
          <p:cNvPr id="115" name="Graphic 114">
            <a:extLst>
              <a:ext uri="{FF2B5EF4-FFF2-40B4-BE49-F238E27FC236}">
                <a16:creationId xmlns:a16="http://schemas.microsoft.com/office/drawing/2014/main" id="{6B07DD30-54C5-BB4C-83AA-B730109E2D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37668" y="380130"/>
            <a:ext cx="208640" cy="208494"/>
          </a:xfrm>
          <a:prstGeom prst="rect">
            <a:avLst/>
          </a:prstGeom>
        </p:spPr>
      </p:pic>
      <p:grpSp>
        <p:nvGrpSpPr>
          <p:cNvPr id="126" name="Group 125">
            <a:extLst>
              <a:ext uri="{FF2B5EF4-FFF2-40B4-BE49-F238E27FC236}">
                <a16:creationId xmlns:a16="http://schemas.microsoft.com/office/drawing/2014/main" id="{206B7620-E6D4-3345-B1CE-5DCAE4F46280}"/>
              </a:ext>
            </a:extLst>
          </p:cNvPr>
          <p:cNvGrpSpPr/>
          <p:nvPr/>
        </p:nvGrpSpPr>
        <p:grpSpPr>
          <a:xfrm>
            <a:off x="8134971" y="6354846"/>
            <a:ext cx="1240007" cy="208494"/>
            <a:chOff x="8134971" y="6306721"/>
            <a:chExt cx="1240007" cy="208494"/>
          </a:xfrm>
        </p:grpSpPr>
        <p:pic>
          <p:nvPicPr>
            <p:cNvPr id="101" name="Graphic 100">
              <a:extLst>
                <a:ext uri="{FF2B5EF4-FFF2-40B4-BE49-F238E27FC236}">
                  <a16:creationId xmlns:a16="http://schemas.microsoft.com/office/drawing/2014/main" id="{CB53886C-7CD1-FF4E-8C6A-2DEE50D0C4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66584" y="6306721"/>
              <a:ext cx="208394" cy="208494"/>
            </a:xfrm>
            <a:prstGeom prst="rect">
              <a:avLst/>
            </a:prstGeom>
          </p:spPr>
        </p:pic>
        <p:pic>
          <p:nvPicPr>
            <p:cNvPr id="102" name="Graphic 101">
              <a:extLst>
                <a:ext uri="{FF2B5EF4-FFF2-40B4-BE49-F238E27FC236}">
                  <a16:creationId xmlns:a16="http://schemas.microsoft.com/office/drawing/2014/main" id="{4E200863-EEE7-F944-A55E-53A4940BB3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22713" y="6306721"/>
              <a:ext cx="208394" cy="208494"/>
            </a:xfrm>
            <a:prstGeom prst="rect">
              <a:avLst/>
            </a:prstGeom>
          </p:spPr>
        </p:pic>
        <p:pic>
          <p:nvPicPr>
            <p:cNvPr id="103" name="Graphic 102">
              <a:extLst>
                <a:ext uri="{FF2B5EF4-FFF2-40B4-BE49-F238E27FC236}">
                  <a16:creationId xmlns:a16="http://schemas.microsoft.com/office/drawing/2014/main" id="{DA77225F-28B4-3547-9961-1DA068ECE7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78842" y="6306721"/>
              <a:ext cx="208394" cy="208494"/>
            </a:xfrm>
            <a:prstGeom prst="rect">
              <a:avLst/>
            </a:prstGeom>
          </p:spPr>
        </p:pic>
        <p:pic>
          <p:nvPicPr>
            <p:cNvPr id="116" name="Graphic 115">
              <a:extLst>
                <a:ext uri="{FF2B5EF4-FFF2-40B4-BE49-F238E27FC236}">
                  <a16:creationId xmlns:a16="http://schemas.microsoft.com/office/drawing/2014/main" id="{FE67A191-3A11-4F41-B03C-1CB2B7FD9FE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34971" y="6306721"/>
              <a:ext cx="208640" cy="208494"/>
            </a:xfrm>
            <a:prstGeom prst="rect">
              <a:avLst/>
            </a:prstGeom>
          </p:spPr>
        </p:pic>
      </p:grpSp>
      <p:grpSp>
        <p:nvGrpSpPr>
          <p:cNvPr id="11" name="Group 10">
            <a:extLst>
              <a:ext uri="{FF2B5EF4-FFF2-40B4-BE49-F238E27FC236}">
                <a16:creationId xmlns:a16="http://schemas.microsoft.com/office/drawing/2014/main" id="{16411033-957C-A845-ACD9-53FF60E08BCA}"/>
              </a:ext>
            </a:extLst>
          </p:cNvPr>
          <p:cNvGrpSpPr/>
          <p:nvPr/>
        </p:nvGrpSpPr>
        <p:grpSpPr>
          <a:xfrm>
            <a:off x="8134971" y="5800838"/>
            <a:ext cx="1240007" cy="208494"/>
            <a:chOff x="8134971" y="5766463"/>
            <a:chExt cx="1240007" cy="208494"/>
          </a:xfrm>
        </p:grpSpPr>
        <p:grpSp>
          <p:nvGrpSpPr>
            <p:cNvPr id="97" name="Group 96">
              <a:extLst>
                <a:ext uri="{FF2B5EF4-FFF2-40B4-BE49-F238E27FC236}">
                  <a16:creationId xmlns:a16="http://schemas.microsoft.com/office/drawing/2014/main" id="{DD4D30A4-DA45-5741-B0E5-30F843045644}"/>
                </a:ext>
              </a:extLst>
            </p:cNvPr>
            <p:cNvGrpSpPr/>
            <p:nvPr/>
          </p:nvGrpSpPr>
          <p:grpSpPr>
            <a:xfrm>
              <a:off x="8478842" y="5766463"/>
              <a:ext cx="896136" cy="208494"/>
              <a:chOff x="8769674" y="1434857"/>
              <a:chExt cx="896136" cy="208494"/>
            </a:xfrm>
          </p:grpSpPr>
          <p:pic>
            <p:nvPicPr>
              <p:cNvPr id="98" name="Graphic 97">
                <a:extLst>
                  <a:ext uri="{FF2B5EF4-FFF2-40B4-BE49-F238E27FC236}">
                    <a16:creationId xmlns:a16="http://schemas.microsoft.com/office/drawing/2014/main" id="{C8107DF9-657F-554F-A81F-922261BE8A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7416" y="1434857"/>
                <a:ext cx="208394" cy="208494"/>
              </a:xfrm>
              <a:prstGeom prst="rect">
                <a:avLst/>
              </a:prstGeom>
            </p:spPr>
          </p:pic>
          <p:pic>
            <p:nvPicPr>
              <p:cNvPr id="99" name="Graphic 98">
                <a:extLst>
                  <a:ext uri="{FF2B5EF4-FFF2-40B4-BE49-F238E27FC236}">
                    <a16:creationId xmlns:a16="http://schemas.microsoft.com/office/drawing/2014/main" id="{48B23140-5CFB-6F4C-82F0-F5DC180E1C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00" name="Graphic 99">
                <a:extLst>
                  <a:ext uri="{FF2B5EF4-FFF2-40B4-BE49-F238E27FC236}">
                    <a16:creationId xmlns:a16="http://schemas.microsoft.com/office/drawing/2014/main" id="{9CA812D7-1885-2642-9B57-E174A3847D5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69674" y="1434857"/>
                <a:ext cx="208394" cy="208494"/>
              </a:xfrm>
              <a:prstGeom prst="rect">
                <a:avLst/>
              </a:prstGeom>
            </p:spPr>
          </p:pic>
        </p:grpSp>
        <p:pic>
          <p:nvPicPr>
            <p:cNvPr id="117" name="Graphic 116">
              <a:extLst>
                <a:ext uri="{FF2B5EF4-FFF2-40B4-BE49-F238E27FC236}">
                  <a16:creationId xmlns:a16="http://schemas.microsoft.com/office/drawing/2014/main" id="{767338EA-26C6-C547-8E36-025F7F48EC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34971" y="5766463"/>
              <a:ext cx="208640" cy="208494"/>
            </a:xfrm>
            <a:prstGeom prst="rect">
              <a:avLst/>
            </a:prstGeom>
          </p:spPr>
        </p:pic>
      </p:grpSp>
      <p:grpSp>
        <p:nvGrpSpPr>
          <p:cNvPr id="10" name="Group 9">
            <a:extLst>
              <a:ext uri="{FF2B5EF4-FFF2-40B4-BE49-F238E27FC236}">
                <a16:creationId xmlns:a16="http://schemas.microsoft.com/office/drawing/2014/main" id="{3EAD79F4-BEE2-9F4A-8835-7A30645B0508}"/>
              </a:ext>
            </a:extLst>
          </p:cNvPr>
          <p:cNvGrpSpPr/>
          <p:nvPr/>
        </p:nvGrpSpPr>
        <p:grpSpPr>
          <a:xfrm>
            <a:off x="8134971" y="5209608"/>
            <a:ext cx="1240007" cy="208494"/>
            <a:chOff x="8134971" y="5285233"/>
            <a:chExt cx="1240007" cy="208494"/>
          </a:xfrm>
        </p:grpSpPr>
        <p:grpSp>
          <p:nvGrpSpPr>
            <p:cNvPr id="93" name="Group 92">
              <a:extLst>
                <a:ext uri="{FF2B5EF4-FFF2-40B4-BE49-F238E27FC236}">
                  <a16:creationId xmlns:a16="http://schemas.microsoft.com/office/drawing/2014/main" id="{470D932E-6E4E-514C-B029-94AD759CA0F5}"/>
                </a:ext>
              </a:extLst>
            </p:cNvPr>
            <p:cNvGrpSpPr/>
            <p:nvPr/>
          </p:nvGrpSpPr>
          <p:grpSpPr>
            <a:xfrm>
              <a:off x="8478842" y="5285233"/>
              <a:ext cx="896136" cy="208494"/>
              <a:chOff x="8769674" y="1434857"/>
              <a:chExt cx="896136" cy="208494"/>
            </a:xfrm>
          </p:grpSpPr>
          <p:pic>
            <p:nvPicPr>
              <p:cNvPr id="94" name="Graphic 93">
                <a:extLst>
                  <a:ext uri="{FF2B5EF4-FFF2-40B4-BE49-F238E27FC236}">
                    <a16:creationId xmlns:a16="http://schemas.microsoft.com/office/drawing/2014/main" id="{A737D834-4E2F-834D-849C-C00E601E473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57416" y="1434857"/>
                <a:ext cx="208394" cy="208494"/>
              </a:xfrm>
              <a:prstGeom prst="rect">
                <a:avLst/>
              </a:prstGeom>
            </p:spPr>
          </p:pic>
          <p:pic>
            <p:nvPicPr>
              <p:cNvPr id="95" name="Graphic 94">
                <a:extLst>
                  <a:ext uri="{FF2B5EF4-FFF2-40B4-BE49-F238E27FC236}">
                    <a16:creationId xmlns:a16="http://schemas.microsoft.com/office/drawing/2014/main" id="{173574DE-D13B-2944-9248-802578E5D0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96" name="Graphic 95">
                <a:extLst>
                  <a:ext uri="{FF2B5EF4-FFF2-40B4-BE49-F238E27FC236}">
                    <a16:creationId xmlns:a16="http://schemas.microsoft.com/office/drawing/2014/main" id="{DCF3A2EB-6635-DB46-A261-7F9E911A40C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69674" y="1434857"/>
                <a:ext cx="208394" cy="208494"/>
              </a:xfrm>
              <a:prstGeom prst="rect">
                <a:avLst/>
              </a:prstGeom>
            </p:spPr>
          </p:pic>
        </p:grpSp>
        <p:pic>
          <p:nvPicPr>
            <p:cNvPr id="118" name="Graphic 117">
              <a:extLst>
                <a:ext uri="{FF2B5EF4-FFF2-40B4-BE49-F238E27FC236}">
                  <a16:creationId xmlns:a16="http://schemas.microsoft.com/office/drawing/2014/main" id="{87B8CEED-F55E-DA43-B2E9-B5AE78AEAB2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34971" y="5285233"/>
              <a:ext cx="208640" cy="208494"/>
            </a:xfrm>
            <a:prstGeom prst="rect">
              <a:avLst/>
            </a:prstGeom>
          </p:spPr>
        </p:pic>
      </p:grpSp>
      <p:grpSp>
        <p:nvGrpSpPr>
          <p:cNvPr id="9" name="Group 8">
            <a:extLst>
              <a:ext uri="{FF2B5EF4-FFF2-40B4-BE49-F238E27FC236}">
                <a16:creationId xmlns:a16="http://schemas.microsoft.com/office/drawing/2014/main" id="{3580372F-2409-FA48-8650-322A23050397}"/>
              </a:ext>
            </a:extLst>
          </p:cNvPr>
          <p:cNvGrpSpPr/>
          <p:nvPr/>
        </p:nvGrpSpPr>
        <p:grpSpPr>
          <a:xfrm>
            <a:off x="8134971" y="4599887"/>
            <a:ext cx="1240007" cy="208494"/>
            <a:chOff x="8134971" y="4565512"/>
            <a:chExt cx="1240007" cy="208494"/>
          </a:xfrm>
        </p:grpSpPr>
        <p:grpSp>
          <p:nvGrpSpPr>
            <p:cNvPr id="89" name="Group 88">
              <a:extLst>
                <a:ext uri="{FF2B5EF4-FFF2-40B4-BE49-F238E27FC236}">
                  <a16:creationId xmlns:a16="http://schemas.microsoft.com/office/drawing/2014/main" id="{E2553D3B-764C-4C47-AD6F-8C59A8E121A6}"/>
                </a:ext>
              </a:extLst>
            </p:cNvPr>
            <p:cNvGrpSpPr/>
            <p:nvPr/>
          </p:nvGrpSpPr>
          <p:grpSpPr>
            <a:xfrm>
              <a:off x="8478842" y="4565512"/>
              <a:ext cx="896136" cy="208494"/>
              <a:chOff x="8769674" y="1434857"/>
              <a:chExt cx="896136" cy="208494"/>
            </a:xfrm>
          </p:grpSpPr>
          <p:pic>
            <p:nvPicPr>
              <p:cNvPr id="90" name="Graphic 89">
                <a:extLst>
                  <a:ext uri="{FF2B5EF4-FFF2-40B4-BE49-F238E27FC236}">
                    <a16:creationId xmlns:a16="http://schemas.microsoft.com/office/drawing/2014/main" id="{B4E97D76-9F44-DC4B-BB26-12310BEEA64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57416" y="1434857"/>
                <a:ext cx="208394" cy="208494"/>
              </a:xfrm>
              <a:prstGeom prst="rect">
                <a:avLst/>
              </a:prstGeom>
            </p:spPr>
          </p:pic>
          <p:pic>
            <p:nvPicPr>
              <p:cNvPr id="91" name="Graphic 90">
                <a:extLst>
                  <a:ext uri="{FF2B5EF4-FFF2-40B4-BE49-F238E27FC236}">
                    <a16:creationId xmlns:a16="http://schemas.microsoft.com/office/drawing/2014/main" id="{679B1807-45E7-F44D-BF1F-BD1274487F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92" name="Graphic 91">
                <a:extLst>
                  <a:ext uri="{FF2B5EF4-FFF2-40B4-BE49-F238E27FC236}">
                    <a16:creationId xmlns:a16="http://schemas.microsoft.com/office/drawing/2014/main" id="{DEDD6E06-A494-B446-94C6-342C402CF5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19" name="Graphic 118">
              <a:extLst>
                <a:ext uri="{FF2B5EF4-FFF2-40B4-BE49-F238E27FC236}">
                  <a16:creationId xmlns:a16="http://schemas.microsoft.com/office/drawing/2014/main" id="{9EB4DB19-7079-884D-9388-94B0461F870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34971" y="4565512"/>
              <a:ext cx="208640" cy="208494"/>
            </a:xfrm>
            <a:prstGeom prst="rect">
              <a:avLst/>
            </a:prstGeom>
          </p:spPr>
        </p:pic>
      </p:grpSp>
      <p:grpSp>
        <p:nvGrpSpPr>
          <p:cNvPr id="8" name="Group 7">
            <a:extLst>
              <a:ext uri="{FF2B5EF4-FFF2-40B4-BE49-F238E27FC236}">
                <a16:creationId xmlns:a16="http://schemas.microsoft.com/office/drawing/2014/main" id="{E2B7DF83-8873-1144-959C-A7B9B55B3F65}"/>
              </a:ext>
            </a:extLst>
          </p:cNvPr>
          <p:cNvGrpSpPr/>
          <p:nvPr/>
        </p:nvGrpSpPr>
        <p:grpSpPr>
          <a:xfrm>
            <a:off x="8134971" y="4045439"/>
            <a:ext cx="1240007" cy="208494"/>
            <a:chOff x="8134971" y="3976689"/>
            <a:chExt cx="1240007" cy="208494"/>
          </a:xfrm>
        </p:grpSpPr>
        <p:grpSp>
          <p:nvGrpSpPr>
            <p:cNvPr id="85" name="Group 84">
              <a:extLst>
                <a:ext uri="{FF2B5EF4-FFF2-40B4-BE49-F238E27FC236}">
                  <a16:creationId xmlns:a16="http://schemas.microsoft.com/office/drawing/2014/main" id="{81C4C78F-64DF-CF4C-B770-6BB7C87AD4A5}"/>
                </a:ext>
              </a:extLst>
            </p:cNvPr>
            <p:cNvGrpSpPr/>
            <p:nvPr/>
          </p:nvGrpSpPr>
          <p:grpSpPr>
            <a:xfrm>
              <a:off x="8478842" y="3976689"/>
              <a:ext cx="896136" cy="208494"/>
              <a:chOff x="8769674" y="1434857"/>
              <a:chExt cx="896136" cy="208494"/>
            </a:xfrm>
          </p:grpSpPr>
          <p:pic>
            <p:nvPicPr>
              <p:cNvPr id="86" name="Graphic 85">
                <a:extLst>
                  <a:ext uri="{FF2B5EF4-FFF2-40B4-BE49-F238E27FC236}">
                    <a16:creationId xmlns:a16="http://schemas.microsoft.com/office/drawing/2014/main" id="{246938DA-D069-5446-945C-6EB93485AFF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57416" y="1434857"/>
                <a:ext cx="208394" cy="208494"/>
              </a:xfrm>
              <a:prstGeom prst="rect">
                <a:avLst/>
              </a:prstGeom>
            </p:spPr>
          </p:pic>
          <p:pic>
            <p:nvPicPr>
              <p:cNvPr id="87" name="Graphic 86">
                <a:extLst>
                  <a:ext uri="{FF2B5EF4-FFF2-40B4-BE49-F238E27FC236}">
                    <a16:creationId xmlns:a16="http://schemas.microsoft.com/office/drawing/2014/main" id="{097BD5E6-E0F2-EA45-A85A-90A145E1FED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113545" y="1434857"/>
                <a:ext cx="208394" cy="208494"/>
              </a:xfrm>
              <a:prstGeom prst="rect">
                <a:avLst/>
              </a:prstGeom>
            </p:spPr>
          </p:pic>
          <p:pic>
            <p:nvPicPr>
              <p:cNvPr id="88" name="Graphic 87">
                <a:extLst>
                  <a:ext uri="{FF2B5EF4-FFF2-40B4-BE49-F238E27FC236}">
                    <a16:creationId xmlns:a16="http://schemas.microsoft.com/office/drawing/2014/main" id="{487BC151-6036-C844-870C-624F1FADC15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20" name="Graphic 119">
              <a:extLst>
                <a:ext uri="{FF2B5EF4-FFF2-40B4-BE49-F238E27FC236}">
                  <a16:creationId xmlns:a16="http://schemas.microsoft.com/office/drawing/2014/main" id="{01D6929F-2C99-CF41-AA75-3B8B33292F8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34971" y="3976689"/>
              <a:ext cx="208640" cy="208494"/>
            </a:xfrm>
            <a:prstGeom prst="rect">
              <a:avLst/>
            </a:prstGeom>
          </p:spPr>
        </p:pic>
      </p:grpSp>
      <p:grpSp>
        <p:nvGrpSpPr>
          <p:cNvPr id="7" name="Group 6">
            <a:extLst>
              <a:ext uri="{FF2B5EF4-FFF2-40B4-BE49-F238E27FC236}">
                <a16:creationId xmlns:a16="http://schemas.microsoft.com/office/drawing/2014/main" id="{09BB47D9-E5AB-2F47-86FB-6C2213E3FA04}"/>
              </a:ext>
            </a:extLst>
          </p:cNvPr>
          <p:cNvGrpSpPr/>
          <p:nvPr/>
        </p:nvGrpSpPr>
        <p:grpSpPr>
          <a:xfrm>
            <a:off x="8134971" y="3474756"/>
            <a:ext cx="1240007" cy="208494"/>
            <a:chOff x="8134971" y="3392256"/>
            <a:chExt cx="1240007" cy="208494"/>
          </a:xfrm>
        </p:grpSpPr>
        <p:grpSp>
          <p:nvGrpSpPr>
            <p:cNvPr id="81" name="Group 80">
              <a:extLst>
                <a:ext uri="{FF2B5EF4-FFF2-40B4-BE49-F238E27FC236}">
                  <a16:creationId xmlns:a16="http://schemas.microsoft.com/office/drawing/2014/main" id="{B939E8F0-3BE4-0B4B-9DBB-FE7D6849A2B2}"/>
                </a:ext>
              </a:extLst>
            </p:cNvPr>
            <p:cNvGrpSpPr/>
            <p:nvPr/>
          </p:nvGrpSpPr>
          <p:grpSpPr>
            <a:xfrm>
              <a:off x="8478842" y="3392256"/>
              <a:ext cx="896136" cy="208494"/>
              <a:chOff x="8769674" y="1434857"/>
              <a:chExt cx="896136" cy="208494"/>
            </a:xfrm>
          </p:grpSpPr>
          <p:pic>
            <p:nvPicPr>
              <p:cNvPr id="82" name="Graphic 81">
                <a:extLst>
                  <a:ext uri="{FF2B5EF4-FFF2-40B4-BE49-F238E27FC236}">
                    <a16:creationId xmlns:a16="http://schemas.microsoft.com/office/drawing/2014/main" id="{88E1F311-A4DB-BF4A-87DD-F6D0C97CD6A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57416" y="1434857"/>
                <a:ext cx="208394" cy="208494"/>
              </a:xfrm>
              <a:prstGeom prst="rect">
                <a:avLst/>
              </a:prstGeom>
            </p:spPr>
          </p:pic>
          <p:pic>
            <p:nvPicPr>
              <p:cNvPr id="83" name="Graphic 82">
                <a:extLst>
                  <a:ext uri="{FF2B5EF4-FFF2-40B4-BE49-F238E27FC236}">
                    <a16:creationId xmlns:a16="http://schemas.microsoft.com/office/drawing/2014/main" id="{12BF1EC8-1BDA-4849-AB2D-7B7783E0559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84" name="Graphic 83">
                <a:extLst>
                  <a:ext uri="{FF2B5EF4-FFF2-40B4-BE49-F238E27FC236}">
                    <a16:creationId xmlns:a16="http://schemas.microsoft.com/office/drawing/2014/main" id="{256DF173-FF7F-AD43-811D-6B451E0CD9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69674" y="1434857"/>
                <a:ext cx="208394" cy="208494"/>
              </a:xfrm>
              <a:prstGeom prst="rect">
                <a:avLst/>
              </a:prstGeom>
            </p:spPr>
          </p:pic>
        </p:grpSp>
        <p:pic>
          <p:nvPicPr>
            <p:cNvPr id="121" name="Graphic 120">
              <a:extLst>
                <a:ext uri="{FF2B5EF4-FFF2-40B4-BE49-F238E27FC236}">
                  <a16:creationId xmlns:a16="http://schemas.microsoft.com/office/drawing/2014/main" id="{6452DC39-790D-5643-90DB-ABD8085846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34971" y="3392256"/>
              <a:ext cx="208640" cy="208494"/>
            </a:xfrm>
            <a:prstGeom prst="rect">
              <a:avLst/>
            </a:prstGeom>
          </p:spPr>
        </p:pic>
      </p:grpSp>
      <p:grpSp>
        <p:nvGrpSpPr>
          <p:cNvPr id="6" name="Group 5">
            <a:extLst>
              <a:ext uri="{FF2B5EF4-FFF2-40B4-BE49-F238E27FC236}">
                <a16:creationId xmlns:a16="http://schemas.microsoft.com/office/drawing/2014/main" id="{8FE3F725-F294-BC4F-B68C-751E2D582BD4}"/>
              </a:ext>
            </a:extLst>
          </p:cNvPr>
          <p:cNvGrpSpPr/>
          <p:nvPr/>
        </p:nvGrpSpPr>
        <p:grpSpPr>
          <a:xfrm>
            <a:off x="8134971" y="2768636"/>
            <a:ext cx="1240007" cy="208494"/>
            <a:chOff x="8134971" y="2727386"/>
            <a:chExt cx="1240007" cy="208494"/>
          </a:xfrm>
        </p:grpSpPr>
        <p:grpSp>
          <p:nvGrpSpPr>
            <p:cNvPr id="77" name="Group 76">
              <a:extLst>
                <a:ext uri="{FF2B5EF4-FFF2-40B4-BE49-F238E27FC236}">
                  <a16:creationId xmlns:a16="http://schemas.microsoft.com/office/drawing/2014/main" id="{815A981A-D387-DD45-9E94-ACDB5DE6FDD0}"/>
                </a:ext>
              </a:extLst>
            </p:cNvPr>
            <p:cNvGrpSpPr/>
            <p:nvPr/>
          </p:nvGrpSpPr>
          <p:grpSpPr>
            <a:xfrm>
              <a:off x="8478842" y="2727386"/>
              <a:ext cx="896136" cy="208494"/>
              <a:chOff x="8769674" y="1434857"/>
              <a:chExt cx="896136" cy="208494"/>
            </a:xfrm>
          </p:grpSpPr>
          <p:pic>
            <p:nvPicPr>
              <p:cNvPr id="78" name="Graphic 77">
                <a:extLst>
                  <a:ext uri="{FF2B5EF4-FFF2-40B4-BE49-F238E27FC236}">
                    <a16:creationId xmlns:a16="http://schemas.microsoft.com/office/drawing/2014/main" id="{46D5D50E-4CDF-D243-A31E-612B176728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7416" y="1434857"/>
                <a:ext cx="208394" cy="208494"/>
              </a:xfrm>
              <a:prstGeom prst="rect">
                <a:avLst/>
              </a:prstGeom>
            </p:spPr>
          </p:pic>
          <p:pic>
            <p:nvPicPr>
              <p:cNvPr id="79" name="Graphic 78">
                <a:extLst>
                  <a:ext uri="{FF2B5EF4-FFF2-40B4-BE49-F238E27FC236}">
                    <a16:creationId xmlns:a16="http://schemas.microsoft.com/office/drawing/2014/main" id="{BAAA597F-C04C-5343-8DBD-5D4DA50C81D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113545" y="1434857"/>
                <a:ext cx="208394" cy="208494"/>
              </a:xfrm>
              <a:prstGeom prst="rect">
                <a:avLst/>
              </a:prstGeom>
            </p:spPr>
          </p:pic>
          <p:pic>
            <p:nvPicPr>
              <p:cNvPr id="80" name="Graphic 79">
                <a:extLst>
                  <a:ext uri="{FF2B5EF4-FFF2-40B4-BE49-F238E27FC236}">
                    <a16:creationId xmlns:a16="http://schemas.microsoft.com/office/drawing/2014/main" id="{5B168718-1831-9542-8DC3-EBAC0E2D49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22" name="Graphic 121">
              <a:extLst>
                <a:ext uri="{FF2B5EF4-FFF2-40B4-BE49-F238E27FC236}">
                  <a16:creationId xmlns:a16="http://schemas.microsoft.com/office/drawing/2014/main" id="{F5F0DED4-9CC7-014E-AA11-7F35EEF5FF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34971" y="2727386"/>
              <a:ext cx="208640" cy="208494"/>
            </a:xfrm>
            <a:prstGeom prst="rect">
              <a:avLst/>
            </a:prstGeom>
          </p:spPr>
        </p:pic>
      </p:grpSp>
      <p:grpSp>
        <p:nvGrpSpPr>
          <p:cNvPr id="5" name="Group 4">
            <a:extLst>
              <a:ext uri="{FF2B5EF4-FFF2-40B4-BE49-F238E27FC236}">
                <a16:creationId xmlns:a16="http://schemas.microsoft.com/office/drawing/2014/main" id="{06246F96-023B-9C44-A867-57F435F6A761}"/>
              </a:ext>
            </a:extLst>
          </p:cNvPr>
          <p:cNvGrpSpPr/>
          <p:nvPr/>
        </p:nvGrpSpPr>
        <p:grpSpPr>
          <a:xfrm>
            <a:off x="8134971" y="2071057"/>
            <a:ext cx="1240007" cy="208494"/>
            <a:chOff x="8134971" y="2071057"/>
            <a:chExt cx="1240007" cy="208494"/>
          </a:xfrm>
        </p:grpSpPr>
        <p:grpSp>
          <p:nvGrpSpPr>
            <p:cNvPr id="73" name="Group 72">
              <a:extLst>
                <a:ext uri="{FF2B5EF4-FFF2-40B4-BE49-F238E27FC236}">
                  <a16:creationId xmlns:a16="http://schemas.microsoft.com/office/drawing/2014/main" id="{7585F622-FCE7-4942-8305-837090E0567F}"/>
                </a:ext>
              </a:extLst>
            </p:cNvPr>
            <p:cNvGrpSpPr/>
            <p:nvPr/>
          </p:nvGrpSpPr>
          <p:grpSpPr>
            <a:xfrm>
              <a:off x="8478842" y="2071057"/>
              <a:ext cx="896136" cy="208494"/>
              <a:chOff x="8769674" y="1434857"/>
              <a:chExt cx="896136" cy="208494"/>
            </a:xfrm>
          </p:grpSpPr>
          <p:pic>
            <p:nvPicPr>
              <p:cNvPr id="74" name="Graphic 73">
                <a:extLst>
                  <a:ext uri="{FF2B5EF4-FFF2-40B4-BE49-F238E27FC236}">
                    <a16:creationId xmlns:a16="http://schemas.microsoft.com/office/drawing/2014/main" id="{8D5A608C-9464-D140-9564-E6B64792B87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57416" y="1434857"/>
                <a:ext cx="208394" cy="208494"/>
              </a:xfrm>
              <a:prstGeom prst="rect">
                <a:avLst/>
              </a:prstGeom>
            </p:spPr>
          </p:pic>
          <p:pic>
            <p:nvPicPr>
              <p:cNvPr id="75" name="Graphic 74">
                <a:extLst>
                  <a:ext uri="{FF2B5EF4-FFF2-40B4-BE49-F238E27FC236}">
                    <a16:creationId xmlns:a16="http://schemas.microsoft.com/office/drawing/2014/main" id="{37B60B7F-AFE7-7743-8AD9-9334991F2D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76" name="Graphic 75">
                <a:extLst>
                  <a:ext uri="{FF2B5EF4-FFF2-40B4-BE49-F238E27FC236}">
                    <a16:creationId xmlns:a16="http://schemas.microsoft.com/office/drawing/2014/main" id="{5E7817FB-CB9C-0C41-8389-71C81BCDEC4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23" name="Graphic 122">
              <a:extLst>
                <a:ext uri="{FF2B5EF4-FFF2-40B4-BE49-F238E27FC236}">
                  <a16:creationId xmlns:a16="http://schemas.microsoft.com/office/drawing/2014/main" id="{1A579DED-37BF-744F-B34D-9334AF0C6C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34971" y="2071057"/>
              <a:ext cx="208640" cy="208494"/>
            </a:xfrm>
            <a:prstGeom prst="rect">
              <a:avLst/>
            </a:prstGeom>
          </p:spPr>
        </p:pic>
      </p:grpSp>
      <p:grpSp>
        <p:nvGrpSpPr>
          <p:cNvPr id="4" name="Group 3">
            <a:extLst>
              <a:ext uri="{FF2B5EF4-FFF2-40B4-BE49-F238E27FC236}">
                <a16:creationId xmlns:a16="http://schemas.microsoft.com/office/drawing/2014/main" id="{2D1ED382-8BFD-4C42-B5C7-9291BE25C347}"/>
              </a:ext>
            </a:extLst>
          </p:cNvPr>
          <p:cNvGrpSpPr/>
          <p:nvPr/>
        </p:nvGrpSpPr>
        <p:grpSpPr>
          <a:xfrm>
            <a:off x="8134971" y="1546123"/>
            <a:ext cx="1240007" cy="213760"/>
            <a:chOff x="8134971" y="1573623"/>
            <a:chExt cx="1240007" cy="213760"/>
          </a:xfrm>
        </p:grpSpPr>
        <p:grpSp>
          <p:nvGrpSpPr>
            <p:cNvPr id="69" name="Group 68">
              <a:extLst>
                <a:ext uri="{FF2B5EF4-FFF2-40B4-BE49-F238E27FC236}">
                  <a16:creationId xmlns:a16="http://schemas.microsoft.com/office/drawing/2014/main" id="{B1985DCB-1416-DE4A-8AAA-1A872754C6D2}"/>
                </a:ext>
              </a:extLst>
            </p:cNvPr>
            <p:cNvGrpSpPr/>
            <p:nvPr/>
          </p:nvGrpSpPr>
          <p:grpSpPr>
            <a:xfrm>
              <a:off x="8478842" y="1573623"/>
              <a:ext cx="896136" cy="208494"/>
              <a:chOff x="8769674" y="1434857"/>
              <a:chExt cx="896136" cy="208494"/>
            </a:xfrm>
          </p:grpSpPr>
          <p:pic>
            <p:nvPicPr>
              <p:cNvPr id="70" name="Graphic 69">
                <a:extLst>
                  <a:ext uri="{FF2B5EF4-FFF2-40B4-BE49-F238E27FC236}">
                    <a16:creationId xmlns:a16="http://schemas.microsoft.com/office/drawing/2014/main" id="{9736A626-7682-C547-8B3A-20595257B37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457416" y="1434857"/>
                <a:ext cx="208394" cy="208494"/>
              </a:xfrm>
              <a:prstGeom prst="rect">
                <a:avLst/>
              </a:prstGeom>
            </p:spPr>
          </p:pic>
          <p:pic>
            <p:nvPicPr>
              <p:cNvPr id="71" name="Graphic 70">
                <a:extLst>
                  <a:ext uri="{FF2B5EF4-FFF2-40B4-BE49-F238E27FC236}">
                    <a16:creationId xmlns:a16="http://schemas.microsoft.com/office/drawing/2014/main" id="{0F096F05-0F5A-0440-BC27-5A5A2BD5C8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72" name="Graphic 71">
                <a:extLst>
                  <a:ext uri="{FF2B5EF4-FFF2-40B4-BE49-F238E27FC236}">
                    <a16:creationId xmlns:a16="http://schemas.microsoft.com/office/drawing/2014/main" id="{4E11408C-A940-0143-B675-E374846D040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69674" y="1434857"/>
                <a:ext cx="208394" cy="208494"/>
              </a:xfrm>
              <a:prstGeom prst="rect">
                <a:avLst/>
              </a:prstGeom>
            </p:spPr>
          </p:pic>
        </p:grpSp>
        <p:pic>
          <p:nvPicPr>
            <p:cNvPr id="124" name="Graphic 123">
              <a:extLst>
                <a:ext uri="{FF2B5EF4-FFF2-40B4-BE49-F238E27FC236}">
                  <a16:creationId xmlns:a16="http://schemas.microsoft.com/office/drawing/2014/main" id="{699B40E5-181B-AC44-9C00-D56818A196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34971" y="1578889"/>
              <a:ext cx="208640" cy="208494"/>
            </a:xfrm>
            <a:prstGeom prst="rect">
              <a:avLst/>
            </a:prstGeom>
          </p:spPr>
        </p:pic>
      </p:grpSp>
      <p:grpSp>
        <p:nvGrpSpPr>
          <p:cNvPr id="3" name="Group 2">
            <a:extLst>
              <a:ext uri="{FF2B5EF4-FFF2-40B4-BE49-F238E27FC236}">
                <a16:creationId xmlns:a16="http://schemas.microsoft.com/office/drawing/2014/main" id="{0852DE54-398D-3748-AF40-131DB4D36DE1}"/>
              </a:ext>
            </a:extLst>
          </p:cNvPr>
          <p:cNvGrpSpPr/>
          <p:nvPr/>
        </p:nvGrpSpPr>
        <p:grpSpPr>
          <a:xfrm>
            <a:off x="8134971" y="1098703"/>
            <a:ext cx="1240007" cy="211410"/>
            <a:chOff x="8134971" y="1098703"/>
            <a:chExt cx="1240007" cy="211410"/>
          </a:xfrm>
        </p:grpSpPr>
        <p:grpSp>
          <p:nvGrpSpPr>
            <p:cNvPr id="65" name="Group 64">
              <a:extLst>
                <a:ext uri="{FF2B5EF4-FFF2-40B4-BE49-F238E27FC236}">
                  <a16:creationId xmlns:a16="http://schemas.microsoft.com/office/drawing/2014/main" id="{88B1D4A1-D90A-7F41-B8EB-9C685F8E42BC}"/>
                </a:ext>
              </a:extLst>
            </p:cNvPr>
            <p:cNvGrpSpPr/>
            <p:nvPr/>
          </p:nvGrpSpPr>
          <p:grpSpPr>
            <a:xfrm>
              <a:off x="8478842" y="1101619"/>
              <a:ext cx="896136" cy="208494"/>
              <a:chOff x="8769674" y="1434857"/>
              <a:chExt cx="896136" cy="208494"/>
            </a:xfrm>
          </p:grpSpPr>
          <p:pic>
            <p:nvPicPr>
              <p:cNvPr id="66" name="Graphic 65">
                <a:extLst>
                  <a:ext uri="{FF2B5EF4-FFF2-40B4-BE49-F238E27FC236}">
                    <a16:creationId xmlns:a16="http://schemas.microsoft.com/office/drawing/2014/main" id="{BA90F739-E7C5-934E-BEEC-F41F009858F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457416" y="1434857"/>
                <a:ext cx="208394" cy="208494"/>
              </a:xfrm>
              <a:prstGeom prst="rect">
                <a:avLst/>
              </a:prstGeom>
            </p:spPr>
          </p:pic>
          <p:pic>
            <p:nvPicPr>
              <p:cNvPr id="67" name="Graphic 66">
                <a:extLst>
                  <a:ext uri="{FF2B5EF4-FFF2-40B4-BE49-F238E27FC236}">
                    <a16:creationId xmlns:a16="http://schemas.microsoft.com/office/drawing/2014/main" id="{4F3FE84C-7A9E-4C42-BF53-3C28D28D1F5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68" name="Graphic 67">
                <a:extLst>
                  <a:ext uri="{FF2B5EF4-FFF2-40B4-BE49-F238E27FC236}">
                    <a16:creationId xmlns:a16="http://schemas.microsoft.com/office/drawing/2014/main" id="{33DEA310-E7BA-D442-A110-2FEF1E57FE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25" name="Graphic 124">
              <a:extLst>
                <a:ext uri="{FF2B5EF4-FFF2-40B4-BE49-F238E27FC236}">
                  <a16:creationId xmlns:a16="http://schemas.microsoft.com/office/drawing/2014/main" id="{E4894CA3-47E2-D745-A77F-CEE07824B5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34971" y="1098703"/>
              <a:ext cx="208640" cy="208494"/>
            </a:xfrm>
            <a:prstGeom prst="rect">
              <a:avLst/>
            </a:prstGeom>
          </p:spPr>
        </p:pic>
      </p:grpSp>
    </p:spTree>
    <p:extLst>
      <p:ext uri="{BB962C8B-B14F-4D97-AF65-F5344CB8AC3E}">
        <p14:creationId xmlns:p14="http://schemas.microsoft.com/office/powerpoint/2010/main" val="2780280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11</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p:txBody>
          <a:bodyPr/>
          <a:lstStyle/>
          <a:p>
            <a:r>
              <a:rPr lang="en-US" dirty="0"/>
              <a:t>Our north star mission</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p:txBody>
          <a:bodyPr/>
          <a:lstStyle/>
          <a:p>
            <a:r>
              <a:rPr lang="en-US" dirty="0"/>
              <a:t>North Star Mission 2019 Update</a:t>
            </a:r>
          </a:p>
        </p:txBody>
      </p:sp>
      <p:sp>
        <p:nvSpPr>
          <p:cNvPr id="15" name="TextBox 14">
            <a:extLst>
              <a:ext uri="{FF2B5EF4-FFF2-40B4-BE49-F238E27FC236}">
                <a16:creationId xmlns:a16="http://schemas.microsoft.com/office/drawing/2014/main" id="{AEF18CD8-5305-C348-9854-9DD113E6B42C}"/>
              </a:ext>
            </a:extLst>
          </p:cNvPr>
          <p:cNvSpPr txBox="1"/>
          <p:nvPr/>
        </p:nvSpPr>
        <p:spPr>
          <a:xfrm>
            <a:off x="1617961" y="2505671"/>
            <a:ext cx="8956078" cy="1846659"/>
          </a:xfrm>
          <a:prstGeom prst="rect">
            <a:avLst/>
          </a:prstGeom>
          <a:noFill/>
        </p:spPr>
        <p:txBody>
          <a:bodyPr wrap="square" lIns="0" tIns="0" rIns="0" bIns="0" rtlCol="0">
            <a:spAutoFit/>
          </a:bodyPr>
          <a:lstStyle/>
          <a:p>
            <a:pPr algn="ctr">
              <a:lnSpc>
                <a:spcPct val="100000"/>
              </a:lnSpc>
            </a:pPr>
            <a:r>
              <a:rPr lang="en-US" sz="4000" dirty="0">
                <a:solidFill>
                  <a:schemeClr val="bg2"/>
                </a:solidFill>
              </a:rPr>
              <a:t>Our </a:t>
            </a:r>
            <a:r>
              <a:rPr lang="en-US" sz="4000" b="1" dirty="0">
                <a:solidFill>
                  <a:schemeClr val="accent4"/>
                </a:solidFill>
              </a:rPr>
              <a:t>marketing solutions </a:t>
            </a:r>
            <a:r>
              <a:rPr lang="en-US" sz="4000" dirty="0">
                <a:solidFill>
                  <a:schemeClr val="bg2"/>
                </a:solidFill>
              </a:rPr>
              <a:t>will deliver </a:t>
            </a:r>
            <a:r>
              <a:rPr lang="en-US" sz="4000" b="1" dirty="0">
                <a:solidFill>
                  <a:schemeClr val="accent4"/>
                </a:solidFill>
              </a:rPr>
              <a:t>unparalleled results </a:t>
            </a:r>
            <a:r>
              <a:rPr lang="en-US" sz="4000" dirty="0">
                <a:solidFill>
                  <a:schemeClr val="bg2"/>
                </a:solidFill>
              </a:rPr>
              <a:t>for our clients and partners. </a:t>
            </a:r>
          </a:p>
        </p:txBody>
      </p:sp>
    </p:spTree>
    <p:extLst>
      <p:ext uri="{BB962C8B-B14F-4D97-AF65-F5344CB8AC3E}">
        <p14:creationId xmlns:p14="http://schemas.microsoft.com/office/powerpoint/2010/main" val="561236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12</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a:xfrm>
            <a:off x="610315" y="846764"/>
            <a:ext cx="10972166" cy="281039"/>
          </a:xfrm>
        </p:spPr>
        <p:txBody>
          <a:bodyPr/>
          <a:lstStyle/>
          <a:p>
            <a:r>
              <a:rPr lang="en-US" dirty="0"/>
              <a:t>UNPARALLELED RESULTS</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a:xfrm>
            <a:off x="610315" y="635000"/>
            <a:ext cx="10972166" cy="153888"/>
          </a:xfrm>
        </p:spPr>
        <p:txBody>
          <a:bodyPr/>
          <a:lstStyle/>
          <a:p>
            <a:r>
              <a:rPr lang="en-US" dirty="0"/>
              <a:t>North Star Mission</a:t>
            </a:r>
          </a:p>
        </p:txBody>
      </p:sp>
      <p:graphicFrame>
        <p:nvGraphicFramePr>
          <p:cNvPr id="8" name="Table 7">
            <a:extLst>
              <a:ext uri="{FF2B5EF4-FFF2-40B4-BE49-F238E27FC236}">
                <a16:creationId xmlns:a16="http://schemas.microsoft.com/office/drawing/2014/main" id="{2CC61561-228C-2B40-A81B-196904341253}"/>
              </a:ext>
            </a:extLst>
          </p:cNvPr>
          <p:cNvGraphicFramePr>
            <a:graphicFrameLocks noGrp="1"/>
          </p:cNvGraphicFramePr>
          <p:nvPr>
            <p:extLst>
              <p:ext uri="{D42A27DB-BD31-4B8C-83A1-F6EECF244321}">
                <p14:modId xmlns:p14="http://schemas.microsoft.com/office/powerpoint/2010/main" val="3105302421"/>
              </p:ext>
            </p:extLst>
          </p:nvPr>
        </p:nvGraphicFramePr>
        <p:xfrm>
          <a:off x="610315" y="1962150"/>
          <a:ext cx="10970805" cy="2941320"/>
        </p:xfrm>
        <a:graphic>
          <a:graphicData uri="http://schemas.openxmlformats.org/drawingml/2006/table">
            <a:tbl>
              <a:tblPr firstRow="1" bandRow="1">
                <a:tableStyleId>{5C22544A-7EE6-4342-B048-85BDC9FD1C3A}</a:tableStyleId>
              </a:tblPr>
              <a:tblGrid>
                <a:gridCol w="3656935">
                  <a:extLst>
                    <a:ext uri="{9D8B030D-6E8A-4147-A177-3AD203B41FA5}">
                      <a16:colId xmlns:a16="http://schemas.microsoft.com/office/drawing/2014/main" val="320407566"/>
                    </a:ext>
                  </a:extLst>
                </a:gridCol>
                <a:gridCol w="3656935">
                  <a:extLst>
                    <a:ext uri="{9D8B030D-6E8A-4147-A177-3AD203B41FA5}">
                      <a16:colId xmlns:a16="http://schemas.microsoft.com/office/drawing/2014/main" val="2919452376"/>
                    </a:ext>
                  </a:extLst>
                </a:gridCol>
                <a:gridCol w="3656935">
                  <a:extLst>
                    <a:ext uri="{9D8B030D-6E8A-4147-A177-3AD203B41FA5}">
                      <a16:colId xmlns:a16="http://schemas.microsoft.com/office/drawing/2014/main" val="2421725215"/>
                    </a:ext>
                  </a:extLst>
                </a:gridCol>
              </a:tblGrid>
              <a:tr h="370840">
                <a:tc>
                  <a: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1600" b="1" dirty="0">
                          <a:solidFill>
                            <a:schemeClr val="accent4"/>
                          </a:solidFill>
                          <a:latin typeface="+mn-lt"/>
                          <a:cs typeface="Arial" panose="020B0604020202020204" pitchFamily="34" charset="0"/>
                        </a:rPr>
                        <a:t>WHAT’S BEING DONE</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Tying audience to results to impact</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Proving offline advertising is driving online action</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Demonstrating that TV is in fact</a:t>
                      </a:r>
                      <a:br>
                        <a:rPr lang="en-US" sz="1400" b="0" dirty="0">
                          <a:solidFill>
                            <a:schemeClr val="tx2"/>
                          </a:solidFill>
                          <a:latin typeface="+mn-lt"/>
                          <a:cs typeface="Arial" panose="020B0604020202020204" pitchFamily="34" charset="0"/>
                        </a:rPr>
                      </a:br>
                      <a:r>
                        <a:rPr lang="en-US" sz="1400" b="0" dirty="0">
                          <a:solidFill>
                            <a:schemeClr val="tx2"/>
                          </a:solidFill>
                          <a:latin typeface="+mn-lt"/>
                          <a:cs typeface="Arial" panose="020B0604020202020204" pitchFamily="34" charset="0"/>
                        </a:rPr>
                        <a:t>a full funnel solution</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Unifying our reporting</a:t>
                      </a:r>
                    </a:p>
                  </a:txBody>
                  <a:tcPr marL="0" marR="365760">
                    <a:lnL w="12700" cmpd="sng">
                      <a:noFill/>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lvl="0">
                        <a:lnSpc>
                          <a:spcPct val="100000"/>
                        </a:lnSpc>
                        <a:spcBef>
                          <a:spcPts val="1800"/>
                        </a:spcBef>
                        <a:spcAft>
                          <a:spcPts val="0"/>
                        </a:spcAft>
                        <a:defRPr/>
                      </a:pPr>
                      <a:r>
                        <a:rPr lang="en-US" sz="1600" b="1" dirty="0">
                          <a:solidFill>
                            <a:schemeClr val="accent4"/>
                          </a:solidFill>
                          <a:latin typeface="+mn-lt"/>
                          <a:cs typeface="Arial" panose="020B0604020202020204" pitchFamily="34" charset="0"/>
                        </a:rPr>
                        <a:t>WHY THIS MATTERS</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Improving the value of audience based planning and buying approach and demonstrating</a:t>
                      </a:r>
                      <a:br>
                        <a:rPr lang="en-US" sz="1400" b="0" dirty="0">
                          <a:solidFill>
                            <a:schemeClr val="tx2"/>
                          </a:solidFill>
                          <a:latin typeface="+mn-lt"/>
                          <a:cs typeface="Arial" panose="020B0604020202020204" pitchFamily="34" charset="0"/>
                        </a:rPr>
                      </a:br>
                      <a:r>
                        <a:rPr lang="en-US" sz="1400" b="0" dirty="0">
                          <a:solidFill>
                            <a:schemeClr val="tx2"/>
                          </a:solidFill>
                          <a:latin typeface="+mn-lt"/>
                          <a:cs typeface="Arial" panose="020B0604020202020204" pitchFamily="34" charset="0"/>
                        </a:rPr>
                        <a:t>it in action</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Scalable work that can be used with lines of business such as</a:t>
                      </a:r>
                      <a:br>
                        <a:rPr lang="en-US" sz="1400" b="0" dirty="0">
                          <a:solidFill>
                            <a:schemeClr val="tx2"/>
                          </a:solidFill>
                          <a:latin typeface="+mn-lt"/>
                          <a:cs typeface="Arial" panose="020B0604020202020204" pitchFamily="34" charset="0"/>
                        </a:rPr>
                      </a:br>
                      <a:r>
                        <a:rPr lang="en-US" sz="1400" b="0" dirty="0">
                          <a:solidFill>
                            <a:schemeClr val="tx2"/>
                          </a:solidFill>
                          <a:latin typeface="+mn-lt"/>
                          <a:cs typeface="Arial" panose="020B0604020202020204" pitchFamily="34" charset="0"/>
                        </a:rPr>
                        <a:t>Auto, Tune-in and more!</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Proving results through metrics supports new and repeat business</a:t>
                      </a:r>
                    </a:p>
                  </a:txBody>
                  <a:tcPr marL="365760" marR="36576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nSpc>
                          <a:spcPct val="100000"/>
                        </a:lnSpc>
                        <a:spcBef>
                          <a:spcPts val="1800"/>
                        </a:spcBef>
                        <a:spcAft>
                          <a:spcPts val="0"/>
                        </a:spcAft>
                      </a:pPr>
                      <a:r>
                        <a:rPr kumimoji="0" lang="en-US" sz="1600" b="1" i="0" u="none" strike="noStrike" kern="1200" cap="none" spc="0" normalizeH="0" baseline="0" noProof="0" dirty="0">
                          <a:ln>
                            <a:noFill/>
                          </a:ln>
                          <a:solidFill>
                            <a:schemeClr val="accent4"/>
                          </a:solidFill>
                          <a:effectLst/>
                          <a:uLnTx/>
                          <a:uFillTx/>
                          <a:latin typeface="+mn-lt"/>
                          <a:ea typeface="+mn-ea"/>
                          <a:cs typeface="Arial" panose="020B0604020202020204" pitchFamily="34" charset="0"/>
                        </a:rPr>
                        <a:t>CUSTOMER BENEFIT</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Demystifies our new solutions for internal and external clients</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Making it easier for clients to go</a:t>
                      </a:r>
                      <a:b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b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to one dashboard to see how attributions build upon each other</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Clients will have a transparent</a:t>
                      </a:r>
                      <a:b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b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one stop shop for all of our</a:t>
                      </a:r>
                      <a:b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b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impact metrics</a:t>
                      </a:r>
                    </a:p>
                  </a:txBody>
                  <a:tcPr marL="365760" marR="365760">
                    <a:lnL w="6350" cap="flat" cmpd="sng" algn="ctr">
                      <a:solidFill>
                        <a:schemeClr val="bg2"/>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230189"/>
                  </a:ext>
                </a:extLst>
              </a:tr>
            </a:tbl>
          </a:graphicData>
        </a:graphic>
      </p:graphicFrame>
    </p:spTree>
    <p:extLst>
      <p:ext uri="{BB962C8B-B14F-4D97-AF65-F5344CB8AC3E}">
        <p14:creationId xmlns:p14="http://schemas.microsoft.com/office/powerpoint/2010/main" val="2887805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A8FCCECD-33DC-5544-95CA-D9AC1D26BDD0}"/>
              </a:ext>
            </a:extLst>
          </p:cNvPr>
          <p:cNvGrpSpPr/>
          <p:nvPr/>
        </p:nvGrpSpPr>
        <p:grpSpPr>
          <a:xfrm>
            <a:off x="-1" y="0"/>
            <a:ext cx="12192001" cy="989556"/>
            <a:chOff x="-1" y="0"/>
            <a:chExt cx="12192001" cy="1047750"/>
          </a:xfrm>
          <a:solidFill>
            <a:schemeClr val="accent4"/>
          </a:solidFill>
        </p:grpSpPr>
        <p:sp>
          <p:nvSpPr>
            <p:cNvPr id="128" name="Rectangle 127">
              <a:extLst>
                <a:ext uri="{FF2B5EF4-FFF2-40B4-BE49-F238E27FC236}">
                  <a16:creationId xmlns:a16="http://schemas.microsoft.com/office/drawing/2014/main" id="{031F5A63-34F2-6C4E-99C2-63C8A3EB3566}"/>
                </a:ext>
              </a:extLst>
            </p:cNvPr>
            <p:cNvSpPr/>
            <p:nvPr/>
          </p:nvSpPr>
          <p:spPr>
            <a:xfrm>
              <a:off x="0" y="0"/>
              <a:ext cx="12192000" cy="152294"/>
            </a:xfrm>
            <a:prstGeom prst="rect">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91"/>
              <a:endParaRPr lang="en-US" sz="2200">
                <a:solidFill>
                  <a:schemeClr val="bg1"/>
                </a:solidFill>
              </a:endParaRPr>
            </a:p>
          </p:txBody>
        </p:sp>
        <p:sp>
          <p:nvSpPr>
            <p:cNvPr id="129" name="Rectangle 128">
              <a:extLst>
                <a:ext uri="{FF2B5EF4-FFF2-40B4-BE49-F238E27FC236}">
                  <a16:creationId xmlns:a16="http://schemas.microsoft.com/office/drawing/2014/main" id="{3CE77AFB-6E83-0842-A305-6C9B9FBE3CE1}"/>
                </a:ext>
              </a:extLst>
            </p:cNvPr>
            <p:cNvSpPr/>
            <p:nvPr/>
          </p:nvSpPr>
          <p:spPr>
            <a:xfrm>
              <a:off x="-1" y="152294"/>
              <a:ext cx="12191999" cy="895456"/>
            </a:xfrm>
            <a:prstGeom prst="rect">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91"/>
              <a:endParaRPr lang="en-US" sz="2200">
                <a:solidFill>
                  <a:schemeClr val="bg1"/>
                </a:solidFill>
              </a:endParaRPr>
            </a:p>
          </p:txBody>
        </p:sp>
      </p:grpSp>
      <p:graphicFrame>
        <p:nvGraphicFramePr>
          <p:cNvPr id="130" name="Table 129">
            <a:extLst>
              <a:ext uri="{FF2B5EF4-FFF2-40B4-BE49-F238E27FC236}">
                <a16:creationId xmlns:a16="http://schemas.microsoft.com/office/drawing/2014/main" id="{D684F4DC-1B68-514E-BE90-DCD64A598A84}"/>
              </a:ext>
            </a:extLst>
          </p:cNvPr>
          <p:cNvGraphicFramePr>
            <a:graphicFrameLocks noGrp="1"/>
          </p:cNvGraphicFramePr>
          <p:nvPr>
            <p:extLst>
              <p:ext uri="{D42A27DB-BD31-4B8C-83A1-F6EECF244321}">
                <p14:modId xmlns:p14="http://schemas.microsoft.com/office/powerpoint/2010/main" val="2014357953"/>
              </p:ext>
            </p:extLst>
          </p:nvPr>
        </p:nvGraphicFramePr>
        <p:xfrm>
          <a:off x="154895" y="89435"/>
          <a:ext cx="11882211" cy="6731581"/>
        </p:xfrm>
        <a:graphic>
          <a:graphicData uri="http://schemas.openxmlformats.org/drawingml/2006/table">
            <a:tbl>
              <a:tblPr firstRow="1" bandRow="1">
                <a:tableStyleId>{5C22544A-7EE6-4342-B048-85BDC9FD1C3A}</a:tableStyleId>
              </a:tblPr>
              <a:tblGrid>
                <a:gridCol w="1245242">
                  <a:extLst>
                    <a:ext uri="{9D8B030D-6E8A-4147-A177-3AD203B41FA5}">
                      <a16:colId xmlns:a16="http://schemas.microsoft.com/office/drawing/2014/main" val="2244449102"/>
                    </a:ext>
                  </a:extLst>
                </a:gridCol>
                <a:gridCol w="6526568">
                  <a:extLst>
                    <a:ext uri="{9D8B030D-6E8A-4147-A177-3AD203B41FA5}">
                      <a16:colId xmlns:a16="http://schemas.microsoft.com/office/drawing/2014/main" val="2280776764"/>
                    </a:ext>
                  </a:extLst>
                </a:gridCol>
                <a:gridCol w="1586750">
                  <a:extLst>
                    <a:ext uri="{9D8B030D-6E8A-4147-A177-3AD203B41FA5}">
                      <a16:colId xmlns:a16="http://schemas.microsoft.com/office/drawing/2014/main" val="1308801480"/>
                    </a:ext>
                  </a:extLst>
                </a:gridCol>
                <a:gridCol w="1391612">
                  <a:extLst>
                    <a:ext uri="{9D8B030D-6E8A-4147-A177-3AD203B41FA5}">
                      <a16:colId xmlns:a16="http://schemas.microsoft.com/office/drawing/2014/main" val="4093422263"/>
                    </a:ext>
                  </a:extLst>
                </a:gridCol>
                <a:gridCol w="1132039">
                  <a:extLst>
                    <a:ext uri="{9D8B030D-6E8A-4147-A177-3AD203B41FA5}">
                      <a16:colId xmlns:a16="http://schemas.microsoft.com/office/drawing/2014/main" val="3296575584"/>
                    </a:ext>
                  </a:extLst>
                </a:gridCol>
              </a:tblGrid>
              <a:tr h="519475">
                <a:tc rowSpan="2">
                  <a:txBody>
                    <a:bodyPr/>
                    <a:lstStyle/>
                    <a:p>
                      <a:pPr>
                        <a:lnSpc>
                          <a:spcPts val="1200"/>
                        </a:lnSpc>
                        <a:spcBef>
                          <a:spcPts val="0"/>
                        </a:spcBef>
                        <a:spcAft>
                          <a:spcPts val="0"/>
                        </a:spcAft>
                      </a:pPr>
                      <a:r>
                        <a:rPr lang="en-US" sz="1200" b="1" i="0" dirty="0">
                          <a:latin typeface="+mn-lt"/>
                          <a:cs typeface="Arial"/>
                        </a:rPr>
                        <a:t>INITIATIVE</a:t>
                      </a:r>
                      <a:br>
                        <a:rPr lang="en-US" sz="1200" b="0" i="0" dirty="0">
                          <a:latin typeface="+mn-lt"/>
                          <a:cs typeface="Arial"/>
                        </a:rPr>
                      </a:br>
                      <a:endParaRPr lang="en-US" sz="1200" b="0" i="0" dirty="0">
                        <a:latin typeface="+mn-lt"/>
                        <a:cs typeface="Arial"/>
                      </a:endParaRPr>
                    </a:p>
                    <a:p>
                      <a:pPr>
                        <a:lnSpc>
                          <a:spcPts val="1200"/>
                        </a:lnSpc>
                        <a:spcBef>
                          <a:spcPts val="0"/>
                        </a:spcBef>
                        <a:spcAft>
                          <a:spcPts val="0"/>
                        </a:spcAft>
                      </a:pPr>
                      <a:r>
                        <a:rPr lang="en-US" sz="1200" b="0" i="0" dirty="0">
                          <a:latin typeface="+mn-lt"/>
                          <a:cs typeface="Arial"/>
                        </a:rPr>
                        <a:t>What is it?</a:t>
                      </a:r>
                    </a:p>
                  </a:txBody>
                  <a:tcPr marT="27432" marB="27432" anchor="b">
                    <a:lnL w="12700" cmpd="sng">
                      <a:noFill/>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r>
                        <a:rPr lang="en-US" sz="1200" b="1" i="0" dirty="0">
                          <a:latin typeface="+mn-lt"/>
                          <a:cs typeface="Arial"/>
                        </a:rPr>
                        <a:t>OUTCOME</a:t>
                      </a:r>
                    </a:p>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r>
                        <a:rPr lang="en-US" sz="1200" b="0" i="0" dirty="0">
                          <a:latin typeface="+mn-lt"/>
                          <a:cs typeface="Arial"/>
                        </a:rPr>
                        <a:t>Why does this matter?</a:t>
                      </a:r>
                    </a:p>
                  </a:txBody>
                  <a:tcPr marT="27432" marB="27432"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mn-lt"/>
                          <a:ea typeface="+mn-ea"/>
                          <a:cs typeface="Arial"/>
                        </a:rPr>
                        <a:t>KEY BENEFITS</a:t>
                      </a:r>
                    </a:p>
                    <a:p>
                      <a:pPr marL="0" marR="0" lvl="0" indent="0" algn="l" defTabSz="914400" rtl="0" eaLnBrk="1" fontAlgn="auto" latinLnBrk="0" hangingPunct="1">
                        <a:lnSpc>
                          <a:spcPts val="12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n-lt"/>
                        <a:ea typeface="+mn-ea"/>
                        <a:cs typeface="Arial"/>
                      </a:endParaRP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n-lt"/>
                          <a:ea typeface="+mn-ea"/>
                          <a:cs typeface="Arial"/>
                        </a:rPr>
                        <a:t>To us, our clients, and our partners</a:t>
                      </a:r>
                      <a:endParaRPr kumimoji="0" lang="en-US" sz="1200" b="1" i="0" u="none" strike="noStrike" kern="1200" cap="none" spc="0" normalizeH="0" baseline="0" noProof="0">
                        <a:ln>
                          <a:noFill/>
                        </a:ln>
                        <a:effectLst/>
                        <a:uLnTx/>
                        <a:uFillTx/>
                        <a:latin typeface="+mn-lt"/>
                        <a:ea typeface="+mn-ea"/>
                        <a:cs typeface="+mn-cs"/>
                      </a:endParaRPr>
                    </a:p>
                  </a:txBody>
                  <a:tcPr marT="36576"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a:lnSpc>
                          <a:spcPts val="1200"/>
                        </a:lnSpc>
                        <a:spcBef>
                          <a:spcPts val="0"/>
                        </a:spcBef>
                        <a:spcAft>
                          <a:spcPts val="0"/>
                        </a:spcAft>
                        <a:buNone/>
                      </a:pPr>
                      <a:r>
                        <a:rPr lang="en-US" sz="1200" b="1" i="0" u="none" strike="noStrike" noProof="0" dirty="0">
                          <a:latin typeface="+mn-lt"/>
                        </a:rPr>
                        <a:t>LOB / TEAMS</a:t>
                      </a:r>
                    </a:p>
                    <a:p>
                      <a:pPr marL="0" marR="0" lvl="0" indent="0" algn="l">
                        <a:lnSpc>
                          <a:spcPts val="1200"/>
                        </a:lnSpc>
                        <a:spcBef>
                          <a:spcPts val="0"/>
                        </a:spcBef>
                        <a:spcAft>
                          <a:spcPts val="0"/>
                        </a:spcAft>
                        <a:buNone/>
                      </a:pPr>
                      <a:endParaRPr lang="en-US" sz="1200" b="1" i="0" u="none" strike="noStrike" noProof="0" dirty="0">
                        <a:latin typeface="+mn-lt"/>
                      </a:endParaRPr>
                    </a:p>
                    <a:p>
                      <a:pPr marL="0" marR="0" lvl="0" indent="0" algn="l">
                        <a:lnSpc>
                          <a:spcPts val="1200"/>
                        </a:lnSpc>
                        <a:spcBef>
                          <a:spcPts val="0"/>
                        </a:spcBef>
                        <a:spcAft>
                          <a:spcPts val="0"/>
                        </a:spcAft>
                        <a:buNone/>
                      </a:pPr>
                      <a:r>
                        <a:rPr lang="en-US" sz="1200" b="0" i="0" u="none" strike="noStrike" noProof="0" dirty="0">
                          <a:latin typeface="+mn-lt"/>
                        </a:rPr>
                        <a:t>Who benefits the most?</a:t>
                      </a:r>
                      <a:endParaRPr lang="en-US" sz="1200" b="0" dirty="0">
                        <a:latin typeface="+mn-lt"/>
                      </a:endParaRPr>
                    </a:p>
                  </a:txBody>
                  <a:tcPr marT="36576"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ts val="1200"/>
                        </a:lnSpc>
                        <a:spcBef>
                          <a:spcPts val="0"/>
                        </a:spcBef>
                        <a:spcAft>
                          <a:spcPts val="0"/>
                        </a:spcAft>
                        <a:buFontTx/>
                        <a:buNone/>
                      </a:pPr>
                      <a:r>
                        <a:rPr lang="en-US" sz="1100" b="1" i="0" u="none" strike="noStrike" kern="1200" cap="none" spc="0" normalizeH="0" baseline="0" noProof="0">
                          <a:ln>
                            <a:noFill/>
                          </a:ln>
                          <a:effectLst/>
                          <a:uLnTx/>
                          <a:uFillTx/>
                          <a:latin typeface="+mn-lt"/>
                          <a:ea typeface="+mn-ea"/>
                          <a:cs typeface="Arial"/>
                        </a:rPr>
                        <a:t>TIMING</a:t>
                      </a:r>
                      <a:endParaRPr lang="en-US">
                        <a:latin typeface="+mn-lt"/>
                      </a:endParaRPr>
                    </a:p>
                    <a:p>
                      <a:pPr marL="0" marR="0" lvl="0" indent="0" algn="l" rtl="0">
                        <a:lnSpc>
                          <a:spcPts val="1200"/>
                        </a:lnSpc>
                        <a:spcBef>
                          <a:spcPts val="0"/>
                        </a:spcBef>
                        <a:spcAft>
                          <a:spcPts val="0"/>
                        </a:spcAft>
                        <a:buFontTx/>
                        <a:buNone/>
                      </a:pPr>
                      <a:r>
                        <a:rPr lang="en-US" sz="900" b="0" i="0" u="none" strike="noStrike" kern="1200" cap="none" spc="0" normalizeH="0" baseline="0" noProof="0">
                          <a:ln>
                            <a:noFill/>
                          </a:ln>
                          <a:effectLst/>
                          <a:uLnTx/>
                          <a:uFillTx/>
                          <a:latin typeface="+mn-lt"/>
                          <a:ea typeface="+mn-ea"/>
                          <a:cs typeface="Arial"/>
                        </a:rPr>
                        <a:t>NOW (Q3-4 ‘19) </a:t>
                      </a:r>
                      <a:endParaRPr kumimoji="0" lang="en-US" sz="900" b="0" i="0" u="none" strike="noStrike" kern="1200" cap="none" spc="0" normalizeH="0" baseline="0" noProof="0">
                        <a:ln>
                          <a:noFill/>
                        </a:ln>
                        <a:effectLst/>
                        <a:uLnTx/>
                        <a:uFillTx/>
                        <a:latin typeface="+mn-lt"/>
                        <a:ea typeface="+mn-ea"/>
                        <a:cs typeface="Arial"/>
                      </a:endParaRPr>
                    </a:p>
                    <a:p>
                      <a:pPr marL="0" marR="0" lvl="0" indent="0" algn="l" rtl="0">
                        <a:lnSpc>
                          <a:spcPts val="1200"/>
                        </a:lnSpc>
                        <a:spcBef>
                          <a:spcPts val="0"/>
                        </a:spcBef>
                        <a:spcAft>
                          <a:spcPts val="0"/>
                        </a:spcAft>
                        <a:buFontTx/>
                        <a:buNone/>
                      </a:pPr>
                      <a:r>
                        <a:rPr lang="en-US" sz="900" b="0" i="0" u="none" strike="noStrike" kern="1200" cap="none" spc="0" normalizeH="0" baseline="0" noProof="0">
                          <a:ln>
                            <a:noFill/>
                          </a:ln>
                          <a:effectLst/>
                          <a:uLnTx/>
                          <a:uFillTx/>
                          <a:latin typeface="+mn-lt"/>
                          <a:ea typeface="+mn-ea"/>
                          <a:cs typeface="Arial"/>
                        </a:rPr>
                        <a:t>SOON (Q1-2 ‘20)</a:t>
                      </a:r>
                      <a:endParaRPr lang="en-US" sz="900" b="1" i="0" u="none" strike="noStrike" kern="1200" cap="none" spc="0" normalizeH="0" baseline="0" noProof="0">
                        <a:ln>
                          <a:noFill/>
                        </a:ln>
                        <a:effectLst/>
                        <a:uLnTx/>
                        <a:uFillTx/>
                        <a:latin typeface="+mn-lt"/>
                        <a:ea typeface="+mn-ea"/>
                        <a:cs typeface="Arial"/>
                      </a:endParaRPr>
                    </a:p>
                  </a:txBody>
                  <a:tcPr marT="36576" marB="36576" anchor="b">
                    <a:lnL w="6350" cap="flat" cmpd="sng" algn="ctr">
                      <a:noFill/>
                      <a:prstDash val="solid"/>
                      <a:round/>
                      <a:headEnd type="none" w="med" len="med"/>
                      <a:tailEnd type="none" w="med" len="med"/>
                    </a:lnL>
                    <a:lnR w="12700" cmpd="sng">
                      <a:noFill/>
                    </a:lnR>
                    <a:lnT w="12700" cmpd="sng">
                      <a:noFill/>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278824"/>
                  </a:ext>
                </a:extLst>
              </a:tr>
              <a:tr h="369626">
                <a:tc vMerge="1">
                  <a:txBody>
                    <a:bodyPr/>
                    <a:lstStyle/>
                    <a:p>
                      <a:endParaRPr lang="en-US"/>
                    </a:p>
                  </a:txBody>
                  <a:tcPr>
                    <a:lnL w="12700" cmpd="sng">
                      <a:noFill/>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84BD00"/>
                    </a:solidFill>
                  </a:tcPr>
                </a:tc>
                <a:tc vMerge="1">
                  <a:txBody>
                    <a:bodyPr/>
                    <a:lstStyle/>
                    <a:p>
                      <a:endParaRPr lang="en-US"/>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84BD00"/>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B0F0"/>
                        </a:solidFill>
                        <a:effectLst/>
                        <a:uLnTx/>
                        <a:uFillTx/>
                        <a:latin typeface="Arial"/>
                        <a:ea typeface="+mn-ea"/>
                        <a:cs typeface="Arial"/>
                      </a:endParaRP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84BD00"/>
                    </a:solidFill>
                  </a:tcPr>
                </a:tc>
                <a:tc vMerge="1">
                  <a:txBody>
                    <a:bodyPr/>
                    <a:lstStyle/>
                    <a:p>
                      <a:pPr marL="0" marR="0" lvl="0" indent="0" algn="l" defTabSz="914400" rtl="0" eaLnBrk="1" fontAlgn="auto" latinLnBrk="0" hangingPunct="1">
                        <a:lnSpc>
                          <a:spcPts val="12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Arial"/>
                        <a:ea typeface="+mn-ea"/>
                        <a:cs typeface="Arial"/>
                      </a:endParaRP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84BD00"/>
                    </a:solidFill>
                  </a:tcPr>
                </a:tc>
                <a:tc>
                  <a:txBody>
                    <a:bodyPr/>
                    <a:lstStyle/>
                    <a:p>
                      <a:pPr marL="0" marR="0" lvl="0" indent="0" algn="l" rtl="0">
                        <a:lnSpc>
                          <a:spcPts val="1200"/>
                        </a:lnSpc>
                        <a:spcBef>
                          <a:spcPts val="0"/>
                        </a:spcBef>
                        <a:spcAft>
                          <a:spcPts val="0"/>
                        </a:spcAft>
                        <a:buFontTx/>
                        <a:buNone/>
                      </a:pPr>
                      <a:r>
                        <a:rPr lang="en-US" sz="1100" b="0" i="0" u="none" strike="noStrike" kern="1200" cap="none" spc="0" normalizeH="0" baseline="0" noProof="0">
                          <a:ln>
                            <a:noFill/>
                          </a:ln>
                          <a:solidFill>
                            <a:schemeClr val="bg1"/>
                          </a:solidFill>
                          <a:effectLst/>
                          <a:uLnTx/>
                          <a:uFillTx/>
                          <a:latin typeface="+mn-lt"/>
                          <a:ea typeface="+mn-ea"/>
                          <a:cs typeface="Arial"/>
                        </a:rPr>
                        <a:t>I</a:t>
                      </a:r>
                      <a:r>
                        <a:rPr lang="en-US" sz="1100" b="0" i="0" u="none" strike="noStrike" kern="1200" cap="none" spc="0" normalizeH="0" baseline="0" noProof="0">
                          <a:ln>
                            <a:noFill/>
                          </a:ln>
                          <a:solidFill>
                            <a:schemeClr val="bg1"/>
                          </a:solidFill>
                          <a:effectLst/>
                          <a:uLnTx/>
                          <a:uFillTx/>
                          <a:latin typeface="+mn-lt"/>
                        </a:rPr>
                        <a:t>s it </a:t>
                      </a:r>
                      <a:r>
                        <a:rPr lang="en-US" sz="1100" b="1" i="0" u="none" strike="noStrike" kern="1200" cap="none" spc="0" normalizeH="0" baseline="0" noProof="0">
                          <a:ln>
                            <a:noFill/>
                          </a:ln>
                          <a:solidFill>
                            <a:schemeClr val="bg1"/>
                          </a:solidFill>
                          <a:effectLst/>
                          <a:uLnTx/>
                          <a:uFillTx/>
                          <a:latin typeface="+mn-lt"/>
                        </a:rPr>
                        <a:t>NEW </a:t>
                      </a:r>
                      <a:r>
                        <a:rPr lang="en-US" sz="1100" b="0" i="0" u="none" strike="noStrike" kern="1200" cap="none" spc="0" normalizeH="0" baseline="0" noProof="0">
                          <a:ln>
                            <a:noFill/>
                          </a:ln>
                          <a:solidFill>
                            <a:schemeClr val="bg1"/>
                          </a:solidFill>
                          <a:effectLst/>
                          <a:uLnTx/>
                          <a:uFillTx/>
                          <a:latin typeface="+mn-lt"/>
                        </a:rPr>
                        <a:t>or an </a:t>
                      </a:r>
                      <a:r>
                        <a:rPr lang="en-US" sz="1100" b="1" i="0" u="none" strike="noStrike" kern="1200" cap="none" spc="0" normalizeH="0" baseline="0" noProof="0">
                          <a:ln>
                            <a:noFill/>
                          </a:ln>
                          <a:solidFill>
                            <a:schemeClr val="bg1"/>
                          </a:solidFill>
                          <a:effectLst/>
                          <a:uLnTx/>
                          <a:uFillTx/>
                          <a:latin typeface="+mn-lt"/>
                        </a:rPr>
                        <a:t>UPDATE?</a:t>
                      </a:r>
                      <a:endParaRPr lang="en-US">
                        <a:solidFill>
                          <a:schemeClr val="bg1"/>
                        </a:solidFill>
                        <a:latin typeface="+mn-lt"/>
                      </a:endParaRPr>
                    </a:p>
                  </a:txBody>
                  <a:tcPr marT="36576" marB="36576" anchor="b">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8250326"/>
                  </a:ext>
                </a:extLst>
              </a:tr>
              <a:tr h="239758">
                <a:tc rowSpan="2">
                  <a:txBody>
                    <a:bodyPr/>
                    <a:lstStyle/>
                    <a:p>
                      <a:r>
                        <a:rPr lang="en-US" sz="1100" b="1" dirty="0">
                          <a:solidFill>
                            <a:schemeClr val="tx1"/>
                          </a:solidFill>
                          <a:latin typeface="+mn-lt"/>
                          <a:cs typeface="Arial"/>
                        </a:rPr>
                        <a:t>New TV + Viewership Report</a:t>
                      </a:r>
                    </a:p>
                  </a:txBody>
                  <a:tcPr marT="36576" marB="36576" anchor="ctr">
                    <a:lnL w="12700" cmpd="sng">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indent="-117475">
                        <a:buFont typeface="Arial" panose="020B0604020202020204" pitchFamily="34" charset="0"/>
                        <a:buChar char="•"/>
                        <a:tabLst/>
                      </a:pPr>
                      <a:r>
                        <a:rPr lang="en-US" sz="1100" b="0" i="0" spc="-20" baseline="0" dirty="0">
                          <a:solidFill>
                            <a:schemeClr val="tx1"/>
                          </a:solidFill>
                          <a:latin typeface="+mn-lt"/>
                          <a:cs typeface="Arial"/>
                        </a:rPr>
                        <a:t>Builds foundation for Audience-First / IMPACT story</a:t>
                      </a:r>
                    </a:p>
                    <a:p>
                      <a:pPr marL="117475" indent="-117475">
                        <a:buFont typeface="Arial" panose="020B0604020202020204" pitchFamily="34" charset="0"/>
                        <a:buChar char="•"/>
                        <a:tabLst/>
                      </a:pPr>
                      <a:r>
                        <a:rPr lang="en-US" sz="1100" b="0" i="0" spc="-20" baseline="0" dirty="0">
                          <a:solidFill>
                            <a:schemeClr val="tx1"/>
                          </a:solidFill>
                          <a:latin typeface="+mn-lt"/>
                          <a:cs typeface="Arial"/>
                        </a:rPr>
                        <a:t>Establishes us as an industry leader</a:t>
                      </a:r>
                    </a:p>
                    <a:p>
                      <a:pPr marL="117475" indent="-117475">
                        <a:buFont typeface="Arial" panose="020B0604020202020204" pitchFamily="34" charset="0"/>
                        <a:buChar char="•"/>
                        <a:tabLst/>
                      </a:pPr>
                      <a:r>
                        <a:rPr lang="en-US" sz="1100" b="0" i="0" spc="-20" baseline="0" dirty="0">
                          <a:solidFill>
                            <a:schemeClr val="tx1"/>
                          </a:solidFill>
                          <a:latin typeface="+mn-lt"/>
                          <a:cs typeface="Arial"/>
                        </a:rPr>
                        <a:t>Gives sellers a story to share with clients/agencies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lvl="0" algn="l">
                        <a:lnSpc>
                          <a:spcPct val="100000"/>
                        </a:lnSpc>
                        <a:spcBef>
                          <a:spcPts val="0"/>
                        </a:spcBef>
                        <a:spcAft>
                          <a:spcPts val="0"/>
                        </a:spcAft>
                        <a:buNone/>
                      </a:pPr>
                      <a:endParaRPr kumimoji="0" lang="en-US" b="0" i="0">
                        <a:latin typeface="+mn-lt"/>
                        <a:cs typeface="Arial" panose="020B0604020202020204" pitchFamily="34" charset="0"/>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Enterprise</a:t>
                      </a:r>
                    </a:p>
                    <a:p>
                      <a:pPr marL="122238" marR="0" lvl="0" indent="-1222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chemeClr val="tx1"/>
                        </a:solidFill>
                        <a:effectLst/>
                        <a:uLnTx/>
                        <a:uFillTx/>
                        <a:latin typeface="+mn-lt"/>
                        <a:ea typeface="+mn-ea"/>
                        <a:cs typeface="Arial" panose="020B0604020202020204" pitchFamily="34" charset="0"/>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a:solidFill>
                            <a:schemeClr val="tx1"/>
                          </a:solidFill>
                          <a:latin typeface="+mn-lt"/>
                          <a:cs typeface="Arial"/>
                        </a:rPr>
                        <a:t>Now</a:t>
                      </a:r>
                    </a:p>
                  </a:txBody>
                  <a:tcPr marT="36576" marB="36576">
                    <a:lnL w="635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368039"/>
                  </a:ext>
                </a:extLst>
              </a:tr>
              <a:tr h="31967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b="1" i="0">
                          <a:solidFill>
                            <a:schemeClr val="tx1"/>
                          </a:solidFill>
                          <a:latin typeface="+mn-lt"/>
                          <a:cs typeface="Arial"/>
                        </a:rPr>
                        <a:t>New</a:t>
                      </a: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505358"/>
                  </a:ext>
                </a:extLst>
              </a:tr>
              <a:tr h="239758">
                <a:tc rowSpan="2">
                  <a:txBody>
                    <a:bodyPr/>
                    <a:lstStyle/>
                    <a:p>
                      <a:r>
                        <a:rPr lang="en-US" sz="1100" b="1" err="1">
                          <a:solidFill>
                            <a:schemeClr val="tx1"/>
                          </a:solidFill>
                          <a:latin typeface="+mn-lt"/>
                          <a:cs typeface="Arial"/>
                        </a:rPr>
                        <a:t>CrossReach</a:t>
                      </a:r>
                      <a:r>
                        <a:rPr lang="en-US" sz="1100" b="1">
                          <a:solidFill>
                            <a:schemeClr val="tx1"/>
                          </a:solidFill>
                          <a:latin typeface="+mn-lt"/>
                          <a:cs typeface="Arial"/>
                        </a:rPr>
                        <a:t> Solutions</a:t>
                      </a:r>
                    </a:p>
                  </a:txBody>
                  <a:tcPr marT="36576" marB="36576"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indent="-117475">
                        <a:buFont typeface="Arial" panose="020B0604020202020204" pitchFamily="34" charset="0"/>
                        <a:buChar char="•"/>
                        <a:tabLst/>
                      </a:pPr>
                      <a:r>
                        <a:rPr lang="en-US" sz="1100" b="0" i="0" spc="-20" baseline="0" dirty="0">
                          <a:solidFill>
                            <a:schemeClr val="tx1"/>
                          </a:solidFill>
                          <a:latin typeface="+mn-lt"/>
                          <a:cs typeface="Arial"/>
                        </a:rPr>
                        <a:t>Sets a simple framework for all products to live</a:t>
                      </a:r>
                    </a:p>
                    <a:p>
                      <a:pPr marL="117475" indent="-117475">
                        <a:buFont typeface="Arial" panose="020B0604020202020204" pitchFamily="34" charset="0"/>
                        <a:buChar char="•"/>
                        <a:tabLst/>
                      </a:pPr>
                      <a:r>
                        <a:rPr lang="en-US" sz="1100" b="0" i="0" spc="-20" baseline="0" dirty="0">
                          <a:solidFill>
                            <a:schemeClr val="tx1"/>
                          </a:solidFill>
                          <a:latin typeface="+mn-lt"/>
                          <a:cs typeface="Arial"/>
                        </a:rPr>
                        <a:t>Simplifies how AE’s talk about our capabilities to clients</a:t>
                      </a:r>
                    </a:p>
                    <a:p>
                      <a:pPr marL="117475" indent="-117475">
                        <a:buFont typeface="Arial" panose="020B0604020202020204" pitchFamily="34" charset="0"/>
                        <a:buChar char="•"/>
                      </a:pPr>
                      <a:r>
                        <a:rPr lang="en-US" sz="1100" b="0" i="0" spc="-20" baseline="0" dirty="0">
                          <a:solidFill>
                            <a:schemeClr val="tx1"/>
                          </a:solidFill>
                          <a:latin typeface="+mn-lt"/>
                          <a:cs typeface="Arial"/>
                        </a:rPr>
                        <a:t>Avoids confusion for clients on all of our product names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0" marR="0" lvl="0" indent="0" algn="l">
                        <a:lnSpc>
                          <a:spcPct val="100000"/>
                        </a:lnSpc>
                        <a:spcBef>
                          <a:spcPts val="0"/>
                        </a:spcBef>
                        <a:spcAft>
                          <a:spcPts val="0"/>
                        </a:spcAft>
                        <a:buNone/>
                      </a:pPr>
                      <a:endParaRPr kumimoji="0" lang="en-US" b="0" i="0">
                        <a:latin typeface="+mn-lt"/>
                        <a:cs typeface="Arial"/>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21920" marR="0" lvl="0" indent="-1219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All Sales</a:t>
                      </a:r>
                    </a:p>
                    <a:p>
                      <a:pPr marL="121920" marR="0" lvl="0" indent="-1219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Marketing / CD</a:t>
                      </a:r>
                    </a:p>
                    <a:p>
                      <a:pPr marL="121920" marR="0" lvl="0" indent="-1219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APS / Research</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r>
                        <a:rPr lang="en-US" sz="1100" b="0" i="0">
                          <a:solidFill>
                            <a:schemeClr val="tx1"/>
                          </a:solidFill>
                          <a:latin typeface="+mn-lt"/>
                          <a:cs typeface="Arial"/>
                        </a:rPr>
                        <a:t>Now</a:t>
                      </a:r>
                    </a:p>
                  </a:txBody>
                  <a:tcPr marT="36576" marB="36576"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242174190"/>
                  </a:ext>
                </a:extLst>
              </a:tr>
              <a:tr h="31967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b="1" i="0">
                          <a:solidFill>
                            <a:schemeClr val="tx1"/>
                          </a:solidFill>
                          <a:latin typeface="+mn-lt"/>
                          <a:cs typeface="Arial"/>
                        </a:rPr>
                        <a:t>New</a:t>
                      </a: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2941429105"/>
                  </a:ext>
                </a:extLst>
              </a:tr>
              <a:tr h="239758">
                <a:tc rowSpan="2">
                  <a:txBody>
                    <a:bodyPr/>
                    <a:lstStyle/>
                    <a:p>
                      <a:r>
                        <a:rPr lang="en-US" sz="1100" b="1">
                          <a:solidFill>
                            <a:schemeClr val="tx1"/>
                          </a:solidFill>
                          <a:latin typeface="+mn-lt"/>
                          <a:cs typeface="Arial"/>
                        </a:rPr>
                        <a:t>Nielsen Custom Reports</a:t>
                      </a:r>
                    </a:p>
                  </a:txBody>
                  <a:tcPr marT="36576" marB="36576"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indent="-117475" algn="l" rtl="0" eaLnBrk="1" latinLnBrk="0" hangingPunct="1">
                        <a:buFont typeface="Arial" panose="020B0604020202020204" pitchFamily="34" charset="0"/>
                        <a:buChar char="•"/>
                      </a:pPr>
                      <a:r>
                        <a:rPr lang="en-US" sz="1100" b="0" i="0" kern="1200" spc="-20" baseline="0" dirty="0">
                          <a:solidFill>
                            <a:schemeClr val="tx1"/>
                          </a:solidFill>
                          <a:latin typeface="+mn-lt"/>
                          <a:ea typeface="+mn-ea"/>
                          <a:cs typeface="Arial"/>
                        </a:rPr>
                        <a:t>Provides clients more accurate Nielsen demo impression delivery</a:t>
                      </a:r>
                    </a:p>
                    <a:p>
                      <a:pPr marL="117475" indent="-117475" algn="l" defTabSz="914400" rtl="0" eaLnBrk="1" latinLnBrk="0" hangingPunct="1">
                        <a:buFont typeface="Arial" panose="020B0604020202020204" pitchFamily="34" charset="0"/>
                        <a:buChar char="•"/>
                        <a:tabLst/>
                      </a:pPr>
                      <a:r>
                        <a:rPr lang="en-US" sz="1100" b="0" i="0" kern="1200" spc="-20" baseline="0" dirty="0">
                          <a:solidFill>
                            <a:schemeClr val="tx1"/>
                          </a:solidFill>
                          <a:latin typeface="+mn-lt"/>
                          <a:ea typeface="+mn-ea"/>
                          <a:cs typeface="Arial"/>
                        </a:rPr>
                        <a:t>Allows clients to transact on accurate data</a:t>
                      </a:r>
                    </a:p>
                    <a:p>
                      <a:pPr marL="117475" indent="-117475" algn="l" defTabSz="914400" rtl="0" eaLnBrk="1" latinLnBrk="0" hangingPunct="1">
                        <a:buFont typeface="Arial" panose="020B0604020202020204" pitchFamily="34" charset="0"/>
                        <a:buChar char="•"/>
                        <a:tabLst/>
                      </a:pPr>
                      <a:r>
                        <a:rPr lang="en-US" sz="1100" b="0" i="0" kern="1200" spc="-20" baseline="0" dirty="0">
                          <a:solidFill>
                            <a:schemeClr val="tx1"/>
                          </a:solidFill>
                          <a:latin typeface="+mn-lt"/>
                          <a:ea typeface="+mn-ea"/>
                          <a:cs typeface="Arial"/>
                        </a:rPr>
                        <a:t>Moves Spotlight forward as an industry leader</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lvl="0" algn="l">
                        <a:lnSpc>
                          <a:spcPct val="100000"/>
                        </a:lnSpc>
                        <a:spcBef>
                          <a:spcPts val="0"/>
                        </a:spcBef>
                        <a:spcAft>
                          <a:spcPts val="0"/>
                        </a:spcAft>
                        <a:buNone/>
                      </a:pPr>
                      <a:endParaRPr lang="en-US" sz="1000" b="0" i="0" u="none" strike="noStrike" kern="1200" cap="none" spc="0" normalizeH="0" baseline="0" noProof="0">
                        <a:ln>
                          <a:noFill/>
                        </a:ln>
                        <a:effectLst/>
                        <a:uLnTx/>
                        <a:uFillTx/>
                        <a:latin typeface="+mn-lt"/>
                        <a:cs typeface="Arial"/>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21920" marR="0" lvl="0" indent="-1219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All Sales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a:solidFill>
                            <a:schemeClr val="tx1"/>
                          </a:solidFill>
                          <a:latin typeface="+mn-lt"/>
                          <a:cs typeface="Arial"/>
                        </a:rPr>
                        <a:t>Now</a:t>
                      </a:r>
                    </a:p>
                  </a:txBody>
                  <a:tcPr marT="36576" marB="36576"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6857443"/>
                  </a:ext>
                </a:extLst>
              </a:tr>
              <a:tr h="31967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b="1" i="0">
                          <a:solidFill>
                            <a:schemeClr val="tx1"/>
                          </a:solidFill>
                          <a:latin typeface="+mn-lt"/>
                          <a:cs typeface="Arial"/>
                        </a:rPr>
                        <a:t>New</a:t>
                      </a: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2469629"/>
                  </a:ext>
                </a:extLst>
              </a:tr>
              <a:tr h="229767">
                <a:tc rowSpan="2">
                  <a:txBody>
                    <a:bodyPr/>
                    <a:lstStyle/>
                    <a:p>
                      <a:r>
                        <a:rPr lang="en-US" sz="1100" b="1">
                          <a:solidFill>
                            <a:schemeClr val="tx1"/>
                          </a:solidFill>
                          <a:latin typeface="+mn-lt"/>
                          <a:cs typeface="Arial"/>
                        </a:rPr>
                        <a:t>Sales Playbook</a:t>
                      </a:r>
                    </a:p>
                  </a:txBody>
                  <a:tcPr marT="36576" marB="36576"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indent="-117475">
                        <a:buFont typeface="Arial" panose="020B0604020202020204" pitchFamily="34" charset="0"/>
                        <a:buChar char="•"/>
                        <a:tabLst/>
                      </a:pPr>
                      <a:r>
                        <a:rPr lang="en-US" sz="1100" b="0" i="0" spc="-20" baseline="0" dirty="0">
                          <a:solidFill>
                            <a:schemeClr val="tx1"/>
                          </a:solidFill>
                          <a:latin typeface="+mn-lt"/>
                          <a:cs typeface="Arial"/>
                        </a:rPr>
                        <a:t>One-stop shop for all resources AE’s need to sell all of our solutions and products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accent6">
                            <a:lumMod val="50000"/>
                          </a:schemeClr>
                        </a:solidFill>
                        <a:effectLst/>
                        <a:uLnTx/>
                        <a:uFillTx/>
                        <a:latin typeface="+mn-lt"/>
                        <a:ea typeface="+mn-ea"/>
                        <a:cs typeface="Arial" panose="020B0604020202020204" pitchFamily="34" charset="0"/>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21920" marR="0" lvl="0" indent="-12192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All Sales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a:solidFill>
                            <a:schemeClr val="tx1"/>
                          </a:solidFill>
                          <a:latin typeface="+mn-lt"/>
                          <a:cs typeface="Arial"/>
                        </a:rPr>
                        <a:t>Now</a:t>
                      </a:r>
                    </a:p>
                  </a:txBody>
                  <a:tcPr marT="36576" marB="36576"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3128861"/>
                  </a:ext>
                </a:extLst>
              </a:tr>
              <a:tr h="33838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b="1" i="0">
                          <a:solidFill>
                            <a:schemeClr val="tx1"/>
                          </a:solidFill>
                          <a:latin typeface="+mn-lt"/>
                          <a:cs typeface="Arial"/>
                        </a:rPr>
                        <a:t>New</a:t>
                      </a: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7853974"/>
                  </a:ext>
                </a:extLst>
              </a:tr>
              <a:tr h="279717">
                <a:tc rowSpan="2">
                  <a:txBody>
                    <a:bodyPr/>
                    <a:lstStyle/>
                    <a:p>
                      <a:r>
                        <a:rPr lang="en-US" sz="1100" b="1">
                          <a:solidFill>
                            <a:schemeClr val="tx1"/>
                          </a:solidFill>
                          <a:latin typeface="+mn-lt"/>
                          <a:cs typeface="Arial"/>
                        </a:rPr>
                        <a:t>Ad Exposure</a:t>
                      </a:r>
                    </a:p>
                  </a:txBody>
                  <a:tcPr marT="36576" marB="36576"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indent="-117475">
                        <a:buFont typeface="Arial" panose="020B0604020202020204" pitchFamily="34" charset="0"/>
                        <a:buChar char="•"/>
                        <a:tabLst/>
                      </a:pPr>
                      <a:r>
                        <a:rPr lang="en-US" sz="1100" b="0" i="0" spc="-20" baseline="0">
                          <a:solidFill>
                            <a:schemeClr val="tx1"/>
                          </a:solidFill>
                          <a:latin typeface="+mn-lt"/>
                          <a:cs typeface="Arial"/>
                        </a:rPr>
                        <a:t>Improves upon previous system of watermarking</a:t>
                      </a:r>
                    </a:p>
                    <a:p>
                      <a:pPr marL="117475" indent="-117475">
                        <a:buFont typeface="Arial" panose="020B0604020202020204" pitchFamily="34" charset="0"/>
                        <a:buChar char="•"/>
                        <a:tabLst/>
                      </a:pPr>
                      <a:r>
                        <a:rPr lang="en-US" sz="1100" b="0" i="0" spc="-20" baseline="0">
                          <a:solidFill>
                            <a:schemeClr val="tx1"/>
                          </a:solidFill>
                          <a:latin typeface="+mn-lt"/>
                          <a:cs typeface="Arial"/>
                        </a:rPr>
                        <a:t>Minimizes errors and saves time for CMs</a:t>
                      </a:r>
                    </a:p>
                    <a:p>
                      <a:pPr marL="117475" indent="-117475">
                        <a:buFont typeface="Arial" panose="020B0604020202020204" pitchFamily="34" charset="0"/>
                        <a:buChar char="•"/>
                        <a:tabLst/>
                      </a:pPr>
                      <a:r>
                        <a:rPr lang="en-US" sz="1100" b="0" i="0" spc="-20" baseline="0">
                          <a:solidFill>
                            <a:schemeClr val="tx1"/>
                          </a:solidFill>
                          <a:latin typeface="+mn-lt"/>
                          <a:cs typeface="Arial"/>
                        </a:rPr>
                        <a:t>Foundation for multiple product launches and enhancements in Report, Prove across many LOBs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lvl="0" algn="l">
                        <a:lnSpc>
                          <a:spcPct val="100000"/>
                        </a:lnSpc>
                        <a:spcBef>
                          <a:spcPts val="0"/>
                        </a:spcBef>
                        <a:spcAft>
                          <a:spcPts val="0"/>
                        </a:spcAft>
                        <a:buNone/>
                      </a:pPr>
                      <a:endParaRPr kumimoji="0" lang="en-US" b="0" i="0">
                        <a:latin typeface="+mn-lt"/>
                        <a:cs typeface="Arial"/>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All Sales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Research</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Campaign Mgt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Architecture</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r>
                        <a:rPr lang="en-US" sz="1100" b="0" i="0">
                          <a:solidFill>
                            <a:schemeClr val="tx1"/>
                          </a:solidFill>
                          <a:latin typeface="+mn-lt"/>
                          <a:cs typeface="Arial"/>
                        </a:rPr>
                        <a:t>Now</a:t>
                      </a:r>
                    </a:p>
                  </a:txBody>
                  <a:tcPr marT="36576" marB="36576"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3154131395"/>
                  </a:ext>
                </a:extLst>
              </a:tr>
              <a:tr h="39959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b="1" i="0">
                          <a:solidFill>
                            <a:schemeClr val="tx1"/>
                          </a:solidFill>
                          <a:latin typeface="+mn-lt"/>
                          <a:cs typeface="Arial"/>
                        </a:rPr>
                        <a:t>New</a:t>
                      </a: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3748191174"/>
                  </a:ext>
                </a:extLst>
              </a:tr>
              <a:tr h="309687">
                <a:tc rowSpan="2">
                  <a:txBody>
                    <a:bodyPr/>
                    <a:lstStyle/>
                    <a:p>
                      <a:r>
                        <a:rPr lang="en-US" sz="1100" b="1">
                          <a:solidFill>
                            <a:schemeClr val="tx1"/>
                          </a:solidFill>
                          <a:latin typeface="+mn-lt"/>
                          <a:cs typeface="Arial"/>
                        </a:rPr>
                        <a:t>Instant IMPACT</a:t>
                      </a:r>
                    </a:p>
                  </a:txBody>
                  <a:tcPr marT="36576" marB="36576"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indent="-117475">
                        <a:buFont typeface="Arial" panose="020B0604020202020204" pitchFamily="34" charset="0"/>
                        <a:buChar char="•"/>
                        <a:tabLst/>
                      </a:pPr>
                      <a:r>
                        <a:rPr lang="en-US" sz="1100" b="0" i="0" spc="-20" baseline="0">
                          <a:solidFill>
                            <a:schemeClr val="tx1"/>
                          </a:solidFill>
                          <a:latin typeface="+mn-lt"/>
                          <a:cs typeface="Arial"/>
                        </a:rPr>
                        <a:t>Proves offline advertising drives online action</a:t>
                      </a:r>
                    </a:p>
                    <a:p>
                      <a:pPr marL="117475" indent="-117475">
                        <a:buFont typeface="Arial" panose="020B0604020202020204" pitchFamily="34" charset="0"/>
                        <a:buChar char="•"/>
                        <a:tabLst/>
                      </a:pPr>
                      <a:r>
                        <a:rPr lang="en-US" sz="1100" b="0" i="0" spc="-20" baseline="0">
                          <a:solidFill>
                            <a:schemeClr val="tx1"/>
                          </a:solidFill>
                          <a:latin typeface="+mn-lt"/>
                          <a:cs typeface="Arial"/>
                        </a:rPr>
                        <a:t>Ties Audience to IMPACT</a:t>
                      </a:r>
                    </a:p>
                    <a:p>
                      <a:pPr marL="117475" indent="-117475">
                        <a:buFont typeface="Arial" panose="020B0604020202020204" pitchFamily="34" charset="0"/>
                        <a:buChar char="•"/>
                        <a:tabLst/>
                      </a:pPr>
                      <a:r>
                        <a:rPr lang="en-US" sz="1100" b="0" i="0" spc="-20" baseline="0">
                          <a:solidFill>
                            <a:schemeClr val="tx1"/>
                          </a:solidFill>
                          <a:latin typeface="+mn-lt"/>
                          <a:cs typeface="Arial"/>
                        </a:rPr>
                        <a:t>Gives clients the dashboard they want</a:t>
                      </a:r>
                    </a:p>
                    <a:p>
                      <a:pPr marL="117475" indent="-117475">
                        <a:buFont typeface="Arial" panose="020B0604020202020204" pitchFamily="34" charset="0"/>
                        <a:buChar char="•"/>
                        <a:tabLst/>
                      </a:pPr>
                      <a:r>
                        <a:rPr lang="en-US" sz="1100" b="0" i="0" spc="-20" baseline="0">
                          <a:solidFill>
                            <a:schemeClr val="tx1"/>
                          </a:solidFill>
                          <a:latin typeface="+mn-lt"/>
                          <a:cs typeface="Arial"/>
                        </a:rPr>
                        <a:t>Gives sellers an opportunity to upsell advertisers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a:ln>
                          <a:noFill/>
                        </a:ln>
                        <a:solidFill>
                          <a:schemeClr val="tx1"/>
                        </a:solidFill>
                        <a:effectLst/>
                        <a:uLnTx/>
                        <a:uFillTx/>
                        <a:latin typeface="+mn-lt"/>
                        <a:ea typeface="+mn-ea"/>
                        <a:cs typeface="Arial" panose="020B0604020202020204" pitchFamily="34" charset="0"/>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marR="0" lvl="0" indent="-117475" algn="l" rtl="0" eaLnBrk="1" fontAlgn="auto" latinLnBrk="0" hangingPunct="1">
                        <a:lnSpc>
                          <a:spcPct val="100000"/>
                        </a:lnSpc>
                        <a:spcBef>
                          <a:spcPts val="0"/>
                        </a:spcBef>
                        <a:spcAft>
                          <a:spcPts val="0"/>
                        </a:spcAft>
                        <a:buFont typeface="Arial" panose="020B0604020202020204" pitchFamily="34" charset="0"/>
                        <a:buChar char="•"/>
                      </a:pPr>
                      <a:r>
                        <a:rPr kumimoji="0" lang="en-US" sz="1000" b="0" i="0" u="none" strike="noStrike" kern="1200" cap="none" spc="0" normalizeH="0" baseline="0" noProof="0">
                          <a:ln>
                            <a:noFill/>
                          </a:ln>
                          <a:solidFill>
                            <a:schemeClr val="tx1"/>
                          </a:solidFill>
                          <a:effectLst/>
                          <a:uLnTx/>
                          <a:uFillTx/>
                          <a:latin typeface="+mn-lt"/>
                          <a:ea typeface="+mn-ea"/>
                          <a:cs typeface="Arial"/>
                        </a:rPr>
                        <a:t>Local</a:t>
                      </a:r>
                      <a:r>
                        <a:rPr lang="en-US" sz="1000" b="0" i="0" u="none" strike="noStrike" kern="1200" cap="none" spc="0" normalizeH="0" baseline="0" noProof="0">
                          <a:ln>
                            <a:noFill/>
                          </a:ln>
                          <a:solidFill>
                            <a:schemeClr val="tx1"/>
                          </a:solidFill>
                          <a:effectLst/>
                          <a:uLnTx/>
                          <a:uFillTx/>
                          <a:latin typeface="+mn-lt"/>
                          <a:ea typeface="+mn-ea"/>
                          <a:cs typeface="Arial"/>
                        </a:rPr>
                        <a:t> </a:t>
                      </a:r>
                      <a:endParaRPr kumimoji="0" lang="en-US" sz="1000" b="0" i="0" u="none" strike="noStrike" kern="1200" cap="none" spc="0" normalizeH="0" baseline="0" noProof="0">
                        <a:ln>
                          <a:noFill/>
                        </a:ln>
                        <a:solidFill>
                          <a:schemeClr val="tx1"/>
                        </a:solidFill>
                        <a:effectLst/>
                        <a:uLnTx/>
                        <a:uFillTx/>
                        <a:latin typeface="+mn-lt"/>
                        <a:ea typeface="+mn-ea"/>
                        <a:cs typeface="Arial"/>
                      </a:endParaRP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Regional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Auto</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Research</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a:solidFill>
                            <a:schemeClr val="tx1"/>
                          </a:solidFill>
                          <a:latin typeface="+mn-lt"/>
                          <a:cs typeface="Arial"/>
                        </a:rPr>
                        <a:t>Now</a:t>
                      </a:r>
                    </a:p>
                  </a:txBody>
                  <a:tcPr marT="36576" marB="36576"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6338893"/>
                  </a:ext>
                </a:extLst>
              </a:tr>
              <a:tr h="40958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b="1" i="0">
                          <a:solidFill>
                            <a:schemeClr val="tx1"/>
                          </a:solidFill>
                          <a:latin typeface="+mn-lt"/>
                          <a:cs typeface="Arial"/>
                        </a:rPr>
                        <a:t>New</a:t>
                      </a: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1155294"/>
                  </a:ext>
                </a:extLst>
              </a:tr>
              <a:tr h="229767">
                <a:tc rowSpan="2">
                  <a:txBody>
                    <a:bodyPr/>
                    <a:lstStyle/>
                    <a:p>
                      <a:r>
                        <a:rPr lang="en-US" sz="1100" b="1">
                          <a:solidFill>
                            <a:schemeClr val="tx1"/>
                          </a:solidFill>
                          <a:latin typeface="+mn-lt"/>
                          <a:cs typeface="Arial"/>
                        </a:rPr>
                        <a:t>IMPACT Auto Sales</a:t>
                      </a:r>
                    </a:p>
                  </a:txBody>
                  <a:tcPr marT="36576" marB="36576"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20" normalizeH="0" baseline="0" noProof="0" dirty="0">
                          <a:ln>
                            <a:noFill/>
                          </a:ln>
                          <a:solidFill>
                            <a:schemeClr val="tx1"/>
                          </a:solidFill>
                          <a:effectLst/>
                          <a:uLnTx/>
                          <a:uFillTx/>
                          <a:latin typeface="+mn-lt"/>
                          <a:ea typeface="+mn-ea"/>
                          <a:cs typeface="Arial"/>
                        </a:rPr>
                        <a:t>Uses ad exposure data to show auto dealers the impact of their campaign on sales conversions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lvl="0" algn="l">
                        <a:lnSpc>
                          <a:spcPct val="100000"/>
                        </a:lnSpc>
                        <a:spcBef>
                          <a:spcPts val="0"/>
                        </a:spcBef>
                        <a:spcAft>
                          <a:spcPts val="0"/>
                        </a:spcAft>
                        <a:buNone/>
                      </a:pPr>
                      <a:endParaRPr kumimoji="0" lang="en-US" b="0" i="0">
                        <a:latin typeface="+mn-lt"/>
                        <a:cs typeface="Arial"/>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Auto</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Research</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r>
                        <a:rPr lang="en-US" sz="1100" b="0" i="0">
                          <a:solidFill>
                            <a:schemeClr val="tx1"/>
                          </a:solidFill>
                          <a:latin typeface="+mn-lt"/>
                          <a:cs typeface="Arial"/>
                        </a:rPr>
                        <a:t>Soon</a:t>
                      </a:r>
                    </a:p>
                  </a:txBody>
                  <a:tcPr marT="36576" marB="36576"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824504085"/>
                  </a:ext>
                </a:extLst>
              </a:tr>
              <a:tr h="26972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b="1" i="0">
                          <a:solidFill>
                            <a:schemeClr val="tx1"/>
                          </a:solidFill>
                          <a:latin typeface="+mn-lt"/>
                          <a:cs typeface="Arial"/>
                        </a:rPr>
                        <a:t>New</a:t>
                      </a: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2732322416"/>
                  </a:ext>
                </a:extLst>
              </a:tr>
              <a:tr h="229767">
                <a:tc rowSpan="2">
                  <a:txBody>
                    <a:bodyPr/>
                    <a:lstStyle/>
                    <a:p>
                      <a:r>
                        <a:rPr lang="en-US" sz="1100" b="1">
                          <a:solidFill>
                            <a:schemeClr val="tx1"/>
                          </a:solidFill>
                          <a:latin typeface="+mn-lt"/>
                          <a:cs typeface="Arial"/>
                        </a:rPr>
                        <a:t>IMPACT</a:t>
                      </a:r>
                      <a:br>
                        <a:rPr lang="en-US" sz="1100" b="1">
                          <a:solidFill>
                            <a:srgbClr val="000000"/>
                          </a:solidFill>
                          <a:latin typeface="+mn-lt"/>
                          <a:cs typeface="Arial"/>
                        </a:rPr>
                      </a:br>
                      <a:r>
                        <a:rPr lang="en-US" sz="1100" b="1">
                          <a:solidFill>
                            <a:schemeClr val="tx1"/>
                          </a:solidFill>
                          <a:latin typeface="+mn-lt"/>
                          <a:cs typeface="Arial"/>
                        </a:rPr>
                        <a:t>Tune-In</a:t>
                      </a:r>
                    </a:p>
                  </a:txBody>
                  <a:tcPr marT="36576" marB="36576"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20" normalizeH="0" baseline="0" noProof="0" dirty="0">
                          <a:ln>
                            <a:noFill/>
                          </a:ln>
                          <a:solidFill>
                            <a:schemeClr val="tx1"/>
                          </a:solidFill>
                          <a:effectLst/>
                          <a:uLnTx/>
                          <a:uFillTx/>
                          <a:latin typeface="+mn-lt"/>
                          <a:ea typeface="+mn-ea"/>
                          <a:cs typeface="Arial"/>
                        </a:rPr>
                        <a:t>Automates conversion reports for Tune In clients</a:t>
                      </a:r>
                    </a:p>
                    <a:p>
                      <a:pPr marL="117475" marR="0" lvl="0" indent="-117475" algn="l" rtl="0" eaLnBrk="1" fontAlgn="auto" latinLnBrk="0" hangingPunct="1">
                        <a:lnSpc>
                          <a:spcPct val="100000"/>
                        </a:lnSpc>
                        <a:spcBef>
                          <a:spcPts val="0"/>
                        </a:spcBef>
                        <a:spcAft>
                          <a:spcPts val="0"/>
                        </a:spcAft>
                        <a:buFont typeface="Arial" panose="020B0604020202020204" pitchFamily="34" charset="0"/>
                        <a:buChar char="•"/>
                        <a:tabLst/>
                      </a:pPr>
                      <a:r>
                        <a:rPr kumimoji="0" lang="en-US" sz="1100" b="0" i="0" u="none" strike="noStrike" kern="1200" cap="none" spc="-20" normalizeH="0" baseline="0" noProof="0" dirty="0">
                          <a:ln>
                            <a:noFill/>
                          </a:ln>
                          <a:solidFill>
                            <a:schemeClr val="tx1"/>
                          </a:solidFill>
                          <a:effectLst/>
                          <a:uLnTx/>
                          <a:uFillTx/>
                          <a:latin typeface="+mn-lt"/>
                          <a:ea typeface="+mn-ea"/>
                          <a:cs typeface="Arial"/>
                        </a:rPr>
                        <a:t>Increases the volume of reports we can deliver</a:t>
                      </a:r>
                      <a:r>
                        <a:rPr lang="en-US" sz="1100" b="0" i="0" u="none" strike="noStrike" kern="1200" cap="none" spc="-20" normalizeH="0" baseline="0" noProof="0" dirty="0">
                          <a:ln>
                            <a:noFill/>
                          </a:ln>
                          <a:solidFill>
                            <a:schemeClr val="tx1"/>
                          </a:solidFill>
                          <a:effectLst/>
                          <a:uLnTx/>
                          <a:uFillTx/>
                          <a:latin typeface="+mn-lt"/>
                          <a:ea typeface="+mn-ea"/>
                          <a:cs typeface="Arial"/>
                        </a:rPr>
                        <a:t> </a:t>
                      </a:r>
                      <a:endParaRPr kumimoji="0" lang="en-US" sz="1100" b="0" i="0" u="none" strike="noStrike" kern="1200" cap="none" spc="-20" normalizeH="0" baseline="0" noProof="0" dirty="0">
                        <a:ln>
                          <a:noFill/>
                        </a:ln>
                        <a:solidFill>
                          <a:schemeClr val="tx1"/>
                        </a:solidFill>
                        <a:effectLst/>
                        <a:uLnTx/>
                        <a:uFillTx/>
                        <a:latin typeface="+mn-lt"/>
                        <a:ea typeface="+mn-ea"/>
                        <a:cs typeface="Arial"/>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lvl="0" algn="l">
                        <a:lnSpc>
                          <a:spcPct val="100000"/>
                        </a:lnSpc>
                        <a:spcBef>
                          <a:spcPts val="0"/>
                        </a:spcBef>
                        <a:spcAft>
                          <a:spcPts val="0"/>
                        </a:spcAft>
                        <a:buNone/>
                      </a:pPr>
                      <a:endParaRPr kumimoji="0" lang="en-US" b="0" i="0">
                        <a:latin typeface="+mn-lt"/>
                        <a:cs typeface="Arial"/>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M&amp;E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Research</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a:solidFill>
                            <a:schemeClr val="tx1"/>
                          </a:solidFill>
                          <a:latin typeface="+mn-lt"/>
                          <a:cs typeface="Arial"/>
                        </a:rPr>
                        <a:t>Soon</a:t>
                      </a:r>
                    </a:p>
                  </a:txBody>
                  <a:tcPr marT="36576" marB="36576"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891684"/>
                  </a:ext>
                </a:extLst>
              </a:tr>
              <a:tr h="37855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b="1" i="0">
                          <a:solidFill>
                            <a:schemeClr val="tx1"/>
                          </a:solidFill>
                          <a:latin typeface="+mn-lt"/>
                          <a:cs typeface="Arial"/>
                        </a:rPr>
                        <a:t>New</a:t>
                      </a: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9288421"/>
                  </a:ext>
                </a:extLst>
              </a:tr>
              <a:tr h="229767">
                <a:tc rowSpan="2">
                  <a:txBody>
                    <a:bodyPr/>
                    <a:lstStyle/>
                    <a:p>
                      <a:r>
                        <a:rPr lang="en-US" sz="1100" b="1">
                          <a:solidFill>
                            <a:schemeClr val="tx1"/>
                          </a:solidFill>
                          <a:latin typeface="+mn-lt"/>
                          <a:cs typeface="Arial"/>
                        </a:rPr>
                        <a:t>Unified Reporting</a:t>
                      </a:r>
                    </a:p>
                  </a:txBody>
                  <a:tcPr marT="36576" marB="36576"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indent="-117475">
                        <a:buFont typeface="Arial" panose="020B0604020202020204" pitchFamily="34" charset="0"/>
                        <a:buChar char="•"/>
                        <a:tabLst/>
                      </a:pPr>
                      <a:r>
                        <a:rPr lang="en-US" sz="1100" b="0" i="0" spc="-20" baseline="0" dirty="0">
                          <a:solidFill>
                            <a:schemeClr val="tx1"/>
                          </a:solidFill>
                          <a:latin typeface="+mn-lt"/>
                          <a:cs typeface="Arial"/>
                        </a:rPr>
                        <a:t>Gives advertisers unduplicated reach and frequency across TV and digital campaigns in 1 report</a:t>
                      </a:r>
                    </a:p>
                    <a:p>
                      <a:pPr marL="117475" indent="-117475">
                        <a:buFont typeface="Arial" panose="020B0604020202020204" pitchFamily="34" charset="0"/>
                        <a:buChar char="•"/>
                        <a:tabLst/>
                      </a:pPr>
                      <a:r>
                        <a:rPr lang="en-US" sz="1100" b="0" i="0" spc="-20" baseline="0" dirty="0">
                          <a:solidFill>
                            <a:schemeClr val="tx1"/>
                          </a:solidFill>
                          <a:latin typeface="+mn-lt"/>
                          <a:cs typeface="Arial"/>
                        </a:rPr>
                        <a:t>Reinforces the value of multi-platform campaigns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0" marR="0" lvl="0" indent="0" algn="l" rtl="0">
                        <a:lnSpc>
                          <a:spcPct val="100000"/>
                        </a:lnSpc>
                        <a:spcBef>
                          <a:spcPts val="0"/>
                        </a:spcBef>
                        <a:spcAft>
                          <a:spcPts val="0"/>
                        </a:spcAft>
                        <a:buFontTx/>
                        <a:buNone/>
                      </a:pPr>
                      <a:endParaRPr kumimoji="0" lang="en-US" b="0" i="0">
                        <a:latin typeface="+mn-lt"/>
                        <a:cs typeface="Arial"/>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All Sales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Research</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pPr lvl="0">
                        <a:buNone/>
                      </a:pPr>
                      <a:r>
                        <a:rPr lang="en-US" sz="1100" b="0" i="0">
                          <a:solidFill>
                            <a:schemeClr val="tx1"/>
                          </a:solidFill>
                          <a:latin typeface="+mn-lt"/>
                          <a:cs typeface="Arial"/>
                        </a:rPr>
                        <a:t>Soon</a:t>
                      </a:r>
                    </a:p>
                  </a:txBody>
                  <a:tcPr marT="36576" marB="36576"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975437044"/>
                  </a:ext>
                </a:extLst>
              </a:tr>
              <a:tr h="23975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buNone/>
                      </a:pPr>
                      <a:r>
                        <a:rPr lang="en-US" sz="1100" b="1" i="0">
                          <a:solidFill>
                            <a:schemeClr val="tx1"/>
                          </a:solidFill>
                          <a:latin typeface="+mn-lt"/>
                          <a:cs typeface="Arial"/>
                        </a:rPr>
                        <a:t>New</a:t>
                      </a:r>
                      <a:endParaRPr lang="en-US" b="1" i="0">
                        <a:latin typeface="+mn-lt"/>
                        <a:cs typeface="Arial"/>
                      </a:endParaRP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3133125882"/>
                  </a:ext>
                </a:extLst>
              </a:tr>
              <a:tr h="229767">
                <a:tc rowSpan="2">
                  <a:txBody>
                    <a:bodyPr/>
                    <a:lstStyle/>
                    <a:p>
                      <a:r>
                        <a:rPr lang="en-US" sz="1100" b="1">
                          <a:solidFill>
                            <a:schemeClr val="tx1"/>
                          </a:solidFill>
                          <a:latin typeface="+mn-lt"/>
                          <a:cs typeface="Arial"/>
                        </a:rPr>
                        <a:t>Attribution Portal</a:t>
                      </a:r>
                    </a:p>
                  </a:txBody>
                  <a:tcPr marT="36576" marB="36576"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20" normalizeH="0" baseline="0" noProof="0" dirty="0">
                          <a:ln>
                            <a:noFill/>
                          </a:ln>
                          <a:solidFill>
                            <a:schemeClr val="tx1"/>
                          </a:solidFill>
                          <a:effectLst/>
                          <a:uLnTx/>
                          <a:uFillTx/>
                          <a:latin typeface="+mn-lt"/>
                          <a:ea typeface="+mn-ea"/>
                          <a:cs typeface="Arial"/>
                        </a:rPr>
                        <a:t>Gives clients one place to see all IMPACT metrics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20" normalizeH="0" baseline="0" noProof="0" dirty="0">
                          <a:ln>
                            <a:noFill/>
                          </a:ln>
                          <a:solidFill>
                            <a:schemeClr val="tx1"/>
                          </a:solidFill>
                          <a:effectLst/>
                          <a:uLnTx/>
                          <a:uFillTx/>
                          <a:latin typeface="+mn-lt"/>
                          <a:ea typeface="+mn-ea"/>
                          <a:cs typeface="Arial"/>
                        </a:rPr>
                        <a:t>Reinforces our Audience-IMPACT story</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lvl="0" algn="l">
                        <a:lnSpc>
                          <a:spcPct val="100000"/>
                        </a:lnSpc>
                        <a:spcBef>
                          <a:spcPts val="0"/>
                        </a:spcBef>
                        <a:spcAft>
                          <a:spcPts val="0"/>
                        </a:spcAft>
                        <a:buNone/>
                      </a:pPr>
                      <a:endParaRPr kumimoji="0" lang="en-US" b="0" i="0">
                        <a:latin typeface="+mn-lt"/>
                        <a:cs typeface="Arial"/>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All Sales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Research</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100" b="0" i="0">
                          <a:solidFill>
                            <a:schemeClr val="tx1"/>
                          </a:solidFill>
                          <a:latin typeface="+mn-lt"/>
                          <a:cs typeface="Arial"/>
                        </a:rPr>
                        <a:t>Soon</a:t>
                      </a:r>
                    </a:p>
                  </a:txBody>
                  <a:tcPr marT="36576" marB="36576"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7747318"/>
                  </a:ext>
                </a:extLst>
              </a:tr>
              <a:tr h="23683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buNone/>
                      </a:pPr>
                      <a:r>
                        <a:rPr lang="en-US" sz="1100" b="1" i="0" dirty="0">
                          <a:solidFill>
                            <a:schemeClr val="tx1"/>
                          </a:solidFill>
                          <a:latin typeface="+mn-lt"/>
                          <a:cs typeface="Arial"/>
                        </a:rPr>
                        <a:t>New</a:t>
                      </a:r>
                    </a:p>
                  </a:txBody>
                  <a:tcPr marT="36576" marB="36576"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9125111"/>
                  </a:ext>
                </a:extLst>
              </a:tr>
            </a:tbl>
          </a:graphicData>
        </a:graphic>
      </p:graphicFrame>
      <p:grpSp>
        <p:nvGrpSpPr>
          <p:cNvPr id="171" name="Group 170">
            <a:extLst>
              <a:ext uri="{FF2B5EF4-FFF2-40B4-BE49-F238E27FC236}">
                <a16:creationId xmlns:a16="http://schemas.microsoft.com/office/drawing/2014/main" id="{E8D1700B-5860-DF43-B3B4-581241A43C19}"/>
              </a:ext>
            </a:extLst>
          </p:cNvPr>
          <p:cNvGrpSpPr/>
          <p:nvPr/>
        </p:nvGrpSpPr>
        <p:grpSpPr>
          <a:xfrm>
            <a:off x="4097581" y="37578"/>
            <a:ext cx="3557645" cy="894260"/>
            <a:chOff x="4260419" y="37578"/>
            <a:chExt cx="3557645" cy="894260"/>
          </a:xfrm>
        </p:grpSpPr>
        <p:sp>
          <p:nvSpPr>
            <p:cNvPr id="172" name="TextBox 171">
              <a:extLst>
                <a:ext uri="{FF2B5EF4-FFF2-40B4-BE49-F238E27FC236}">
                  <a16:creationId xmlns:a16="http://schemas.microsoft.com/office/drawing/2014/main" id="{7008B081-D43F-5A4C-BEB1-B30B9C66B2ED}"/>
                </a:ext>
              </a:extLst>
            </p:cNvPr>
            <p:cNvSpPr txBox="1"/>
            <p:nvPr/>
          </p:nvSpPr>
          <p:spPr>
            <a:xfrm>
              <a:off x="4260419" y="593284"/>
              <a:ext cx="1089063" cy="338554"/>
            </a:xfrm>
            <a:prstGeom prst="rect">
              <a:avLst/>
            </a:prstGeom>
            <a:noFill/>
          </p:spPr>
          <p:txBody>
            <a:bodyPr wrap="square" rtlCol="0">
              <a:spAutoFit/>
            </a:bodyPr>
            <a:lstStyle/>
            <a:p>
              <a:pPr algn="ctr"/>
              <a:r>
                <a:rPr lang="en-US" sz="800">
                  <a:solidFill>
                    <a:schemeClr val="bg1"/>
                  </a:solidFill>
                  <a:cs typeface="Arial" panose="020B0604020202020204" pitchFamily="34" charset="0"/>
                </a:rPr>
                <a:t>BIG </a:t>
              </a:r>
            </a:p>
            <a:p>
              <a:pPr algn="ctr"/>
              <a:r>
                <a:rPr lang="en-US" sz="800">
                  <a:solidFill>
                    <a:schemeClr val="bg1"/>
                  </a:solidFill>
                  <a:cs typeface="Arial" panose="020B0604020202020204" pitchFamily="34" charset="0"/>
                </a:rPr>
                <a:t>TIME-SAVER</a:t>
              </a:r>
            </a:p>
          </p:txBody>
        </p:sp>
        <p:sp>
          <p:nvSpPr>
            <p:cNvPr id="173" name="TextBox 172">
              <a:extLst>
                <a:ext uri="{FF2B5EF4-FFF2-40B4-BE49-F238E27FC236}">
                  <a16:creationId xmlns:a16="http://schemas.microsoft.com/office/drawing/2014/main" id="{A8F26285-1E4A-C04A-9243-A423A4A168B3}"/>
                </a:ext>
              </a:extLst>
            </p:cNvPr>
            <p:cNvSpPr txBox="1"/>
            <p:nvPr/>
          </p:nvSpPr>
          <p:spPr>
            <a:xfrm>
              <a:off x="5083282" y="593284"/>
              <a:ext cx="1089063" cy="338554"/>
            </a:xfrm>
            <a:prstGeom prst="rect">
              <a:avLst/>
            </a:prstGeom>
            <a:noFill/>
          </p:spPr>
          <p:txBody>
            <a:bodyPr wrap="square" rtlCol="0">
              <a:spAutoFit/>
            </a:bodyPr>
            <a:lstStyle/>
            <a:p>
              <a:pPr algn="ctr"/>
              <a:r>
                <a:rPr lang="en-US" sz="800">
                  <a:solidFill>
                    <a:schemeClr val="bg1"/>
                  </a:solidFill>
                  <a:cs typeface="Arial" panose="020B0604020202020204" pitchFamily="34" charset="0"/>
                </a:rPr>
                <a:t>COMPETITIVE EDGE</a:t>
              </a:r>
            </a:p>
          </p:txBody>
        </p:sp>
        <p:sp>
          <p:nvSpPr>
            <p:cNvPr id="174" name="TextBox 173">
              <a:extLst>
                <a:ext uri="{FF2B5EF4-FFF2-40B4-BE49-F238E27FC236}">
                  <a16:creationId xmlns:a16="http://schemas.microsoft.com/office/drawing/2014/main" id="{02253428-30FF-484F-A783-76B1286B0CCE}"/>
                </a:ext>
              </a:extLst>
            </p:cNvPr>
            <p:cNvSpPr txBox="1"/>
            <p:nvPr/>
          </p:nvSpPr>
          <p:spPr>
            <a:xfrm>
              <a:off x="5906138" y="593284"/>
              <a:ext cx="1089063" cy="338554"/>
            </a:xfrm>
            <a:prstGeom prst="rect">
              <a:avLst/>
            </a:prstGeom>
            <a:noFill/>
          </p:spPr>
          <p:txBody>
            <a:bodyPr wrap="square" rtlCol="0">
              <a:spAutoFit/>
            </a:bodyPr>
            <a:lstStyle/>
            <a:p>
              <a:pPr algn="ctr"/>
              <a:r>
                <a:rPr lang="en-US" sz="800" dirty="0">
                  <a:solidFill>
                    <a:schemeClr val="bg1"/>
                  </a:solidFill>
                  <a:cs typeface="Arial" panose="020B0604020202020204" pitchFamily="34" charset="0"/>
                </a:rPr>
                <a:t>BENEFITS</a:t>
              </a:r>
              <a:br>
                <a:rPr lang="en-US" sz="800" dirty="0">
                  <a:solidFill>
                    <a:schemeClr val="bg1"/>
                  </a:solidFill>
                  <a:cs typeface="Arial" panose="020B0604020202020204" pitchFamily="34" charset="0"/>
                </a:rPr>
              </a:br>
              <a:r>
                <a:rPr lang="en-US" sz="800" dirty="0">
                  <a:solidFill>
                    <a:schemeClr val="bg1"/>
                  </a:solidFill>
                  <a:cs typeface="Arial" panose="020B0604020202020204" pitchFamily="34" charset="0"/>
                </a:rPr>
                <a:t>CLIENTS</a:t>
              </a:r>
            </a:p>
          </p:txBody>
        </p:sp>
        <p:sp>
          <p:nvSpPr>
            <p:cNvPr id="175" name="TextBox 174">
              <a:extLst>
                <a:ext uri="{FF2B5EF4-FFF2-40B4-BE49-F238E27FC236}">
                  <a16:creationId xmlns:a16="http://schemas.microsoft.com/office/drawing/2014/main" id="{D28DEC82-A26F-8445-B63D-4CDD0A55CCCD}"/>
                </a:ext>
              </a:extLst>
            </p:cNvPr>
            <p:cNvSpPr txBox="1"/>
            <p:nvPr/>
          </p:nvSpPr>
          <p:spPr>
            <a:xfrm>
              <a:off x="6729001" y="593284"/>
              <a:ext cx="1089063" cy="338554"/>
            </a:xfrm>
            <a:prstGeom prst="rect">
              <a:avLst/>
            </a:prstGeom>
            <a:noFill/>
          </p:spPr>
          <p:txBody>
            <a:bodyPr wrap="square" rtlCol="0">
              <a:spAutoFit/>
            </a:bodyPr>
            <a:lstStyle/>
            <a:p>
              <a:pPr algn="ctr"/>
              <a:r>
                <a:rPr lang="en-US" sz="800">
                  <a:solidFill>
                    <a:schemeClr val="bg1"/>
                  </a:solidFill>
                  <a:cs typeface="Arial" panose="020B0604020202020204" pitchFamily="34" charset="0"/>
                </a:rPr>
                <a:t>BENEFITS NCC/AFFILIATES</a:t>
              </a:r>
            </a:p>
          </p:txBody>
        </p:sp>
        <p:pic>
          <p:nvPicPr>
            <p:cNvPr id="176" name="Graphic 175">
              <a:extLst>
                <a:ext uri="{FF2B5EF4-FFF2-40B4-BE49-F238E27FC236}">
                  <a16:creationId xmlns:a16="http://schemas.microsoft.com/office/drawing/2014/main" id="{B9F82832-118D-8645-A03F-BF8DA4892B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9334" y="380130"/>
              <a:ext cx="208394" cy="208494"/>
            </a:xfrm>
            <a:prstGeom prst="rect">
              <a:avLst/>
            </a:prstGeom>
          </p:spPr>
        </p:pic>
        <p:pic>
          <p:nvPicPr>
            <p:cNvPr id="177" name="Graphic 176">
              <a:extLst>
                <a:ext uri="{FF2B5EF4-FFF2-40B4-BE49-F238E27FC236}">
                  <a16:creationId xmlns:a16="http://schemas.microsoft.com/office/drawing/2014/main" id="{C1515694-A324-0040-BBFA-C2C8A7758D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6473" y="380130"/>
              <a:ext cx="208394" cy="208494"/>
            </a:xfrm>
            <a:prstGeom prst="rect">
              <a:avLst/>
            </a:prstGeom>
          </p:spPr>
        </p:pic>
        <p:pic>
          <p:nvPicPr>
            <p:cNvPr id="178" name="Graphic 177">
              <a:extLst>
                <a:ext uri="{FF2B5EF4-FFF2-40B4-BE49-F238E27FC236}">
                  <a16:creationId xmlns:a16="http://schemas.microsoft.com/office/drawing/2014/main" id="{6310E27D-3DDE-DA44-AF16-F654EE2E2C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3613" y="380130"/>
              <a:ext cx="208394" cy="208494"/>
            </a:xfrm>
            <a:prstGeom prst="rect">
              <a:avLst/>
            </a:prstGeom>
          </p:spPr>
        </p:pic>
        <p:sp>
          <p:nvSpPr>
            <p:cNvPr id="179" name="TextBox 178">
              <a:extLst>
                <a:ext uri="{FF2B5EF4-FFF2-40B4-BE49-F238E27FC236}">
                  <a16:creationId xmlns:a16="http://schemas.microsoft.com/office/drawing/2014/main" id="{8D89026A-3635-F744-814F-BCBFDAD8171F}"/>
                </a:ext>
              </a:extLst>
            </p:cNvPr>
            <p:cNvSpPr txBox="1"/>
            <p:nvPr/>
          </p:nvSpPr>
          <p:spPr>
            <a:xfrm>
              <a:off x="4373936" y="37578"/>
              <a:ext cx="3444128" cy="261610"/>
            </a:xfrm>
            <a:prstGeom prst="rect">
              <a:avLst/>
            </a:prstGeom>
            <a:noFill/>
          </p:spPr>
          <p:txBody>
            <a:bodyPr wrap="square" rtlCol="0">
              <a:spAutoFit/>
            </a:bodyPr>
            <a:lstStyle/>
            <a:p>
              <a:pPr algn="ctr"/>
              <a:r>
                <a:rPr lang="en-US" sz="1100" b="1" dirty="0">
                  <a:solidFill>
                    <a:schemeClr val="bg1"/>
                  </a:solidFill>
                  <a:cs typeface="Arial" panose="020B0604020202020204" pitchFamily="34" charset="0"/>
                </a:rPr>
                <a:t>KEY BENEFITS LEGEND</a:t>
              </a:r>
            </a:p>
          </p:txBody>
        </p:sp>
        <p:cxnSp>
          <p:nvCxnSpPr>
            <p:cNvPr id="180" name="Straight Connector 179">
              <a:extLst>
                <a:ext uri="{FF2B5EF4-FFF2-40B4-BE49-F238E27FC236}">
                  <a16:creationId xmlns:a16="http://schemas.microsoft.com/office/drawing/2014/main" id="{A9A65B84-721E-584F-9324-1B95E4CBD95A}"/>
                </a:ext>
              </a:extLst>
            </p:cNvPr>
            <p:cNvCxnSpPr>
              <a:cxnSpLocks/>
            </p:cNvCxnSpPr>
            <p:nvPr/>
          </p:nvCxnSpPr>
          <p:spPr>
            <a:xfrm>
              <a:off x="4382849" y="106539"/>
              <a:ext cx="0" cy="772121"/>
            </a:xfrm>
            <a:prstGeom prst="line">
              <a:avLst/>
            </a:prstGeom>
            <a:ln>
              <a:solidFill>
                <a:srgbClr val="FFFFFF">
                  <a:alpha val="7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80EA110-3A2A-D342-B3D2-43FFCC8D1E58}"/>
                </a:ext>
              </a:extLst>
            </p:cNvPr>
            <p:cNvCxnSpPr>
              <a:cxnSpLocks/>
            </p:cNvCxnSpPr>
            <p:nvPr/>
          </p:nvCxnSpPr>
          <p:spPr>
            <a:xfrm>
              <a:off x="7789928" y="106539"/>
              <a:ext cx="0" cy="772121"/>
            </a:xfrm>
            <a:prstGeom prst="line">
              <a:avLst/>
            </a:prstGeom>
            <a:ln>
              <a:solidFill>
                <a:srgbClr val="FFFFFF">
                  <a:alpha val="70196"/>
                </a:srgbClr>
              </a:solidFill>
            </a:ln>
          </p:spPr>
          <p:style>
            <a:lnRef idx="1">
              <a:schemeClr val="accent1"/>
            </a:lnRef>
            <a:fillRef idx="0">
              <a:schemeClr val="accent1"/>
            </a:fillRef>
            <a:effectRef idx="0">
              <a:schemeClr val="accent1"/>
            </a:effectRef>
            <a:fontRef idx="minor">
              <a:schemeClr val="tx1"/>
            </a:fontRef>
          </p:style>
        </p:cxnSp>
      </p:grpSp>
      <p:pic>
        <p:nvPicPr>
          <p:cNvPr id="182" name="Graphic 181">
            <a:extLst>
              <a:ext uri="{FF2B5EF4-FFF2-40B4-BE49-F238E27FC236}">
                <a16:creationId xmlns:a16="http://schemas.microsoft.com/office/drawing/2014/main" id="{9C090DC1-CA58-BB4E-B5D5-CF5D2E879B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37668" y="380130"/>
            <a:ext cx="208640" cy="208494"/>
          </a:xfrm>
          <a:prstGeom prst="rect">
            <a:avLst/>
          </a:prstGeom>
        </p:spPr>
      </p:pic>
      <p:grpSp>
        <p:nvGrpSpPr>
          <p:cNvPr id="2" name="Group 1">
            <a:extLst>
              <a:ext uri="{FF2B5EF4-FFF2-40B4-BE49-F238E27FC236}">
                <a16:creationId xmlns:a16="http://schemas.microsoft.com/office/drawing/2014/main" id="{C0409F22-4773-C64D-8403-4E3695DD33C5}"/>
              </a:ext>
            </a:extLst>
          </p:cNvPr>
          <p:cNvGrpSpPr/>
          <p:nvPr/>
        </p:nvGrpSpPr>
        <p:grpSpPr>
          <a:xfrm>
            <a:off x="8017380" y="1170537"/>
            <a:ext cx="1240253" cy="211803"/>
            <a:chOff x="8099880" y="1156787"/>
            <a:chExt cx="1240253" cy="211803"/>
          </a:xfrm>
        </p:grpSpPr>
        <p:grpSp>
          <p:nvGrpSpPr>
            <p:cNvPr id="131" name="Group 130">
              <a:extLst>
                <a:ext uri="{FF2B5EF4-FFF2-40B4-BE49-F238E27FC236}">
                  <a16:creationId xmlns:a16="http://schemas.microsoft.com/office/drawing/2014/main" id="{E93CD638-DE63-5D4A-8086-1FCCD51E6733}"/>
                </a:ext>
              </a:extLst>
            </p:cNvPr>
            <p:cNvGrpSpPr/>
            <p:nvPr/>
          </p:nvGrpSpPr>
          <p:grpSpPr>
            <a:xfrm>
              <a:off x="8443997" y="1160096"/>
              <a:ext cx="896136" cy="208494"/>
              <a:chOff x="8769674" y="1434857"/>
              <a:chExt cx="896136" cy="208494"/>
            </a:xfrm>
          </p:grpSpPr>
          <p:pic>
            <p:nvPicPr>
              <p:cNvPr id="132" name="Graphic 131">
                <a:extLst>
                  <a:ext uri="{FF2B5EF4-FFF2-40B4-BE49-F238E27FC236}">
                    <a16:creationId xmlns:a16="http://schemas.microsoft.com/office/drawing/2014/main" id="{34DD133B-89D1-5E49-B612-312E11E6E6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7416" y="1434857"/>
                <a:ext cx="208394" cy="208494"/>
              </a:xfrm>
              <a:prstGeom prst="rect">
                <a:avLst/>
              </a:prstGeom>
            </p:spPr>
          </p:pic>
          <p:pic>
            <p:nvPicPr>
              <p:cNvPr id="133" name="Graphic 132">
                <a:extLst>
                  <a:ext uri="{FF2B5EF4-FFF2-40B4-BE49-F238E27FC236}">
                    <a16:creationId xmlns:a16="http://schemas.microsoft.com/office/drawing/2014/main" id="{A4653EC8-9DEA-4849-95A4-093380CD43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34" name="Graphic 133">
                <a:extLst>
                  <a:ext uri="{FF2B5EF4-FFF2-40B4-BE49-F238E27FC236}">
                    <a16:creationId xmlns:a16="http://schemas.microsoft.com/office/drawing/2014/main" id="{FEAE3210-D451-714C-B168-7F5D3D12B0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83" name="Graphic 182">
              <a:extLst>
                <a:ext uri="{FF2B5EF4-FFF2-40B4-BE49-F238E27FC236}">
                  <a16:creationId xmlns:a16="http://schemas.microsoft.com/office/drawing/2014/main" id="{40770CDE-1FCB-2145-B548-D3FDFC6ABA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99880" y="1156787"/>
              <a:ext cx="208640" cy="208494"/>
            </a:xfrm>
            <a:prstGeom prst="rect">
              <a:avLst/>
            </a:prstGeom>
          </p:spPr>
        </p:pic>
      </p:grpSp>
      <p:grpSp>
        <p:nvGrpSpPr>
          <p:cNvPr id="13" name="Group 12">
            <a:extLst>
              <a:ext uri="{FF2B5EF4-FFF2-40B4-BE49-F238E27FC236}">
                <a16:creationId xmlns:a16="http://schemas.microsoft.com/office/drawing/2014/main" id="{251807D6-41E7-9A4A-BE38-5DC1F17A3CD4}"/>
              </a:ext>
            </a:extLst>
          </p:cNvPr>
          <p:cNvGrpSpPr/>
          <p:nvPr/>
        </p:nvGrpSpPr>
        <p:grpSpPr>
          <a:xfrm>
            <a:off x="8017380" y="2321081"/>
            <a:ext cx="1240253" cy="221367"/>
            <a:chOff x="8099880" y="2272956"/>
            <a:chExt cx="1240253" cy="221367"/>
          </a:xfrm>
        </p:grpSpPr>
        <p:grpSp>
          <p:nvGrpSpPr>
            <p:cNvPr id="139" name="Group 138">
              <a:extLst>
                <a:ext uri="{FF2B5EF4-FFF2-40B4-BE49-F238E27FC236}">
                  <a16:creationId xmlns:a16="http://schemas.microsoft.com/office/drawing/2014/main" id="{19BE9832-1B70-7C44-B51A-75B79DD69DE6}"/>
                </a:ext>
              </a:extLst>
            </p:cNvPr>
            <p:cNvGrpSpPr/>
            <p:nvPr/>
          </p:nvGrpSpPr>
          <p:grpSpPr>
            <a:xfrm>
              <a:off x="8443997" y="2272956"/>
              <a:ext cx="896136" cy="208494"/>
              <a:chOff x="8769674" y="1434857"/>
              <a:chExt cx="896136" cy="208494"/>
            </a:xfrm>
          </p:grpSpPr>
          <p:pic>
            <p:nvPicPr>
              <p:cNvPr id="140" name="Graphic 139">
                <a:extLst>
                  <a:ext uri="{FF2B5EF4-FFF2-40B4-BE49-F238E27FC236}">
                    <a16:creationId xmlns:a16="http://schemas.microsoft.com/office/drawing/2014/main" id="{B5C8BECF-A559-894C-A882-7B3B24D8C9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7416" y="1434857"/>
                <a:ext cx="208394" cy="208494"/>
              </a:xfrm>
              <a:prstGeom prst="rect">
                <a:avLst/>
              </a:prstGeom>
            </p:spPr>
          </p:pic>
          <p:pic>
            <p:nvPicPr>
              <p:cNvPr id="141" name="Graphic 140">
                <a:extLst>
                  <a:ext uri="{FF2B5EF4-FFF2-40B4-BE49-F238E27FC236}">
                    <a16:creationId xmlns:a16="http://schemas.microsoft.com/office/drawing/2014/main" id="{82F6321C-3D09-3446-8D19-925755CC5D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42" name="Graphic 141">
                <a:extLst>
                  <a:ext uri="{FF2B5EF4-FFF2-40B4-BE49-F238E27FC236}">
                    <a16:creationId xmlns:a16="http://schemas.microsoft.com/office/drawing/2014/main" id="{CF4E92CC-EBF6-434F-AAAB-C5AD1A9E605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84" name="Graphic 183">
              <a:extLst>
                <a:ext uri="{FF2B5EF4-FFF2-40B4-BE49-F238E27FC236}">
                  <a16:creationId xmlns:a16="http://schemas.microsoft.com/office/drawing/2014/main" id="{F311C937-6077-064B-8944-CF72FBECA9B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99880" y="2285829"/>
              <a:ext cx="208640" cy="208494"/>
            </a:xfrm>
            <a:prstGeom prst="rect">
              <a:avLst/>
            </a:prstGeom>
          </p:spPr>
        </p:pic>
      </p:grpSp>
      <p:grpSp>
        <p:nvGrpSpPr>
          <p:cNvPr id="14" name="Group 13">
            <a:extLst>
              <a:ext uri="{FF2B5EF4-FFF2-40B4-BE49-F238E27FC236}">
                <a16:creationId xmlns:a16="http://schemas.microsoft.com/office/drawing/2014/main" id="{3EE7C4A8-955E-224F-9394-017E2F2100CB}"/>
              </a:ext>
            </a:extLst>
          </p:cNvPr>
          <p:cNvGrpSpPr/>
          <p:nvPr/>
        </p:nvGrpSpPr>
        <p:grpSpPr>
          <a:xfrm>
            <a:off x="8017380" y="2903660"/>
            <a:ext cx="1240253" cy="208494"/>
            <a:chOff x="8099880" y="2883035"/>
            <a:chExt cx="1240253" cy="208494"/>
          </a:xfrm>
        </p:grpSpPr>
        <p:grpSp>
          <p:nvGrpSpPr>
            <p:cNvPr id="143" name="Group 142">
              <a:extLst>
                <a:ext uri="{FF2B5EF4-FFF2-40B4-BE49-F238E27FC236}">
                  <a16:creationId xmlns:a16="http://schemas.microsoft.com/office/drawing/2014/main" id="{45B89E5A-30F0-9E49-9BF7-8D0D473EF09A}"/>
                </a:ext>
              </a:extLst>
            </p:cNvPr>
            <p:cNvGrpSpPr/>
            <p:nvPr/>
          </p:nvGrpSpPr>
          <p:grpSpPr>
            <a:xfrm>
              <a:off x="8443997" y="2883035"/>
              <a:ext cx="896136" cy="208494"/>
              <a:chOff x="8769674" y="1434857"/>
              <a:chExt cx="896136" cy="208494"/>
            </a:xfrm>
          </p:grpSpPr>
          <p:pic>
            <p:nvPicPr>
              <p:cNvPr id="144" name="Graphic 143">
                <a:extLst>
                  <a:ext uri="{FF2B5EF4-FFF2-40B4-BE49-F238E27FC236}">
                    <a16:creationId xmlns:a16="http://schemas.microsoft.com/office/drawing/2014/main" id="{CE445226-2ECB-DA44-B46A-3D1C616D3A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57416" y="1434857"/>
                <a:ext cx="208394" cy="208494"/>
              </a:xfrm>
              <a:prstGeom prst="rect">
                <a:avLst/>
              </a:prstGeom>
            </p:spPr>
          </p:pic>
          <p:pic>
            <p:nvPicPr>
              <p:cNvPr id="145" name="Graphic 144">
                <a:extLst>
                  <a:ext uri="{FF2B5EF4-FFF2-40B4-BE49-F238E27FC236}">
                    <a16:creationId xmlns:a16="http://schemas.microsoft.com/office/drawing/2014/main" id="{0C8EFA96-6B63-0F47-B681-0AED1EFE40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46" name="Graphic 145">
                <a:extLst>
                  <a:ext uri="{FF2B5EF4-FFF2-40B4-BE49-F238E27FC236}">
                    <a16:creationId xmlns:a16="http://schemas.microsoft.com/office/drawing/2014/main" id="{93C6FA38-06FC-D643-8585-3F250802DF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85" name="Graphic 184">
              <a:extLst>
                <a:ext uri="{FF2B5EF4-FFF2-40B4-BE49-F238E27FC236}">
                  <a16:creationId xmlns:a16="http://schemas.microsoft.com/office/drawing/2014/main" id="{429ED4B2-4112-464F-BA6E-6A1A8E2D2FA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99880" y="2883035"/>
              <a:ext cx="208640" cy="208494"/>
            </a:xfrm>
            <a:prstGeom prst="rect">
              <a:avLst/>
            </a:prstGeom>
          </p:spPr>
        </p:pic>
      </p:grpSp>
      <p:grpSp>
        <p:nvGrpSpPr>
          <p:cNvPr id="15" name="Group 14">
            <a:extLst>
              <a:ext uri="{FF2B5EF4-FFF2-40B4-BE49-F238E27FC236}">
                <a16:creationId xmlns:a16="http://schemas.microsoft.com/office/drawing/2014/main" id="{7EF7DA1B-5D61-F14A-BB34-6AD1E359BBA5}"/>
              </a:ext>
            </a:extLst>
          </p:cNvPr>
          <p:cNvGrpSpPr/>
          <p:nvPr/>
        </p:nvGrpSpPr>
        <p:grpSpPr>
          <a:xfrm>
            <a:off x="8017380" y="3540415"/>
            <a:ext cx="1240253" cy="208494"/>
            <a:chOff x="8099880" y="3478540"/>
            <a:chExt cx="1240253" cy="208494"/>
          </a:xfrm>
        </p:grpSpPr>
        <p:grpSp>
          <p:nvGrpSpPr>
            <p:cNvPr id="147" name="Group 146">
              <a:extLst>
                <a:ext uri="{FF2B5EF4-FFF2-40B4-BE49-F238E27FC236}">
                  <a16:creationId xmlns:a16="http://schemas.microsoft.com/office/drawing/2014/main" id="{441C8C98-CD3F-1C4B-96CD-60411B6AFE44}"/>
                </a:ext>
              </a:extLst>
            </p:cNvPr>
            <p:cNvGrpSpPr/>
            <p:nvPr/>
          </p:nvGrpSpPr>
          <p:grpSpPr>
            <a:xfrm>
              <a:off x="8443997" y="3478540"/>
              <a:ext cx="896136" cy="208494"/>
              <a:chOff x="8769674" y="1434857"/>
              <a:chExt cx="896136" cy="208494"/>
            </a:xfrm>
          </p:grpSpPr>
          <p:pic>
            <p:nvPicPr>
              <p:cNvPr id="148" name="Graphic 147">
                <a:extLst>
                  <a:ext uri="{FF2B5EF4-FFF2-40B4-BE49-F238E27FC236}">
                    <a16:creationId xmlns:a16="http://schemas.microsoft.com/office/drawing/2014/main" id="{56440894-25F5-B64F-B811-A1AE9AB7F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7416" y="1434857"/>
                <a:ext cx="208394" cy="208494"/>
              </a:xfrm>
              <a:prstGeom prst="rect">
                <a:avLst/>
              </a:prstGeom>
            </p:spPr>
          </p:pic>
          <p:pic>
            <p:nvPicPr>
              <p:cNvPr id="149" name="Graphic 148">
                <a:extLst>
                  <a:ext uri="{FF2B5EF4-FFF2-40B4-BE49-F238E27FC236}">
                    <a16:creationId xmlns:a16="http://schemas.microsoft.com/office/drawing/2014/main" id="{BD0CA5C0-EB20-9B4C-A87B-F4293AF42A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50" name="Graphic 149">
                <a:extLst>
                  <a:ext uri="{FF2B5EF4-FFF2-40B4-BE49-F238E27FC236}">
                    <a16:creationId xmlns:a16="http://schemas.microsoft.com/office/drawing/2014/main" id="{589CC72C-00B3-2544-ADA9-0CB8D6D034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86" name="Graphic 185">
              <a:extLst>
                <a:ext uri="{FF2B5EF4-FFF2-40B4-BE49-F238E27FC236}">
                  <a16:creationId xmlns:a16="http://schemas.microsoft.com/office/drawing/2014/main" id="{473A8F0E-78E5-8B4D-B666-BE7C55FC10F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99880" y="3478540"/>
              <a:ext cx="208640" cy="208494"/>
            </a:xfrm>
            <a:prstGeom prst="rect">
              <a:avLst/>
            </a:prstGeom>
          </p:spPr>
        </p:pic>
      </p:grpSp>
      <p:grpSp>
        <p:nvGrpSpPr>
          <p:cNvPr id="16" name="Group 15">
            <a:extLst>
              <a:ext uri="{FF2B5EF4-FFF2-40B4-BE49-F238E27FC236}">
                <a16:creationId xmlns:a16="http://schemas.microsoft.com/office/drawing/2014/main" id="{4CA8E391-8887-414F-9800-04ADE1B3D085}"/>
              </a:ext>
            </a:extLst>
          </p:cNvPr>
          <p:cNvGrpSpPr/>
          <p:nvPr/>
        </p:nvGrpSpPr>
        <p:grpSpPr>
          <a:xfrm>
            <a:off x="8017380" y="4252112"/>
            <a:ext cx="1240253" cy="208494"/>
            <a:chOff x="8099880" y="4190237"/>
            <a:chExt cx="1240253" cy="208494"/>
          </a:xfrm>
        </p:grpSpPr>
        <p:grpSp>
          <p:nvGrpSpPr>
            <p:cNvPr id="151" name="Group 150">
              <a:extLst>
                <a:ext uri="{FF2B5EF4-FFF2-40B4-BE49-F238E27FC236}">
                  <a16:creationId xmlns:a16="http://schemas.microsoft.com/office/drawing/2014/main" id="{CDDD3E27-991A-2A4E-8345-EEC136836CC5}"/>
                </a:ext>
              </a:extLst>
            </p:cNvPr>
            <p:cNvGrpSpPr/>
            <p:nvPr/>
          </p:nvGrpSpPr>
          <p:grpSpPr>
            <a:xfrm>
              <a:off x="8443997" y="4190237"/>
              <a:ext cx="896136" cy="208494"/>
              <a:chOff x="8769674" y="1434857"/>
              <a:chExt cx="896136" cy="208494"/>
            </a:xfrm>
          </p:grpSpPr>
          <p:pic>
            <p:nvPicPr>
              <p:cNvPr id="152" name="Graphic 151">
                <a:extLst>
                  <a:ext uri="{FF2B5EF4-FFF2-40B4-BE49-F238E27FC236}">
                    <a16:creationId xmlns:a16="http://schemas.microsoft.com/office/drawing/2014/main" id="{38CD0CB8-B42C-D34A-B0B4-9AB2876CC2E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57416" y="1434857"/>
                <a:ext cx="208394" cy="208494"/>
              </a:xfrm>
              <a:prstGeom prst="rect">
                <a:avLst/>
              </a:prstGeom>
            </p:spPr>
          </p:pic>
          <p:pic>
            <p:nvPicPr>
              <p:cNvPr id="153" name="Graphic 152">
                <a:extLst>
                  <a:ext uri="{FF2B5EF4-FFF2-40B4-BE49-F238E27FC236}">
                    <a16:creationId xmlns:a16="http://schemas.microsoft.com/office/drawing/2014/main" id="{039A2266-EBED-444C-B407-09546B3AA2A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54" name="Graphic 153">
                <a:extLst>
                  <a:ext uri="{FF2B5EF4-FFF2-40B4-BE49-F238E27FC236}">
                    <a16:creationId xmlns:a16="http://schemas.microsoft.com/office/drawing/2014/main" id="{003F33EA-2304-FD4D-B4FC-F20E9687826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87" name="Graphic 186">
              <a:extLst>
                <a:ext uri="{FF2B5EF4-FFF2-40B4-BE49-F238E27FC236}">
                  <a16:creationId xmlns:a16="http://schemas.microsoft.com/office/drawing/2014/main" id="{9E752B41-A642-F942-A27F-DC2C7E524D7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99880" y="4190237"/>
              <a:ext cx="208640" cy="208494"/>
            </a:xfrm>
            <a:prstGeom prst="rect">
              <a:avLst/>
            </a:prstGeom>
          </p:spPr>
        </p:pic>
      </p:grpSp>
      <p:grpSp>
        <p:nvGrpSpPr>
          <p:cNvPr id="17" name="Group 16">
            <a:extLst>
              <a:ext uri="{FF2B5EF4-FFF2-40B4-BE49-F238E27FC236}">
                <a16:creationId xmlns:a16="http://schemas.microsoft.com/office/drawing/2014/main" id="{FFAF035F-067B-B045-A024-6ABB7F4F99E6}"/>
              </a:ext>
            </a:extLst>
          </p:cNvPr>
          <p:cNvGrpSpPr/>
          <p:nvPr/>
        </p:nvGrpSpPr>
        <p:grpSpPr>
          <a:xfrm>
            <a:off x="8017380" y="4881957"/>
            <a:ext cx="1240253" cy="208494"/>
            <a:chOff x="8099880" y="4820082"/>
            <a:chExt cx="1240253" cy="208494"/>
          </a:xfrm>
        </p:grpSpPr>
        <p:grpSp>
          <p:nvGrpSpPr>
            <p:cNvPr id="155" name="Group 154">
              <a:extLst>
                <a:ext uri="{FF2B5EF4-FFF2-40B4-BE49-F238E27FC236}">
                  <a16:creationId xmlns:a16="http://schemas.microsoft.com/office/drawing/2014/main" id="{80549A1D-8DD7-6C48-964B-5EF38804F2A1}"/>
                </a:ext>
              </a:extLst>
            </p:cNvPr>
            <p:cNvGrpSpPr/>
            <p:nvPr/>
          </p:nvGrpSpPr>
          <p:grpSpPr>
            <a:xfrm>
              <a:off x="8443997" y="4820082"/>
              <a:ext cx="896136" cy="208494"/>
              <a:chOff x="8769674" y="1434857"/>
              <a:chExt cx="896136" cy="208494"/>
            </a:xfrm>
          </p:grpSpPr>
          <p:pic>
            <p:nvPicPr>
              <p:cNvPr id="156" name="Graphic 155">
                <a:extLst>
                  <a:ext uri="{FF2B5EF4-FFF2-40B4-BE49-F238E27FC236}">
                    <a16:creationId xmlns:a16="http://schemas.microsoft.com/office/drawing/2014/main" id="{3A75BA19-D259-7546-8BED-4766B129DF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57416" y="1434857"/>
                <a:ext cx="208394" cy="208494"/>
              </a:xfrm>
              <a:prstGeom prst="rect">
                <a:avLst/>
              </a:prstGeom>
            </p:spPr>
          </p:pic>
          <p:pic>
            <p:nvPicPr>
              <p:cNvPr id="157" name="Graphic 156">
                <a:extLst>
                  <a:ext uri="{FF2B5EF4-FFF2-40B4-BE49-F238E27FC236}">
                    <a16:creationId xmlns:a16="http://schemas.microsoft.com/office/drawing/2014/main" id="{7B30AF4E-B6EC-4A40-B27B-575F9FC02E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58" name="Graphic 157">
                <a:extLst>
                  <a:ext uri="{FF2B5EF4-FFF2-40B4-BE49-F238E27FC236}">
                    <a16:creationId xmlns:a16="http://schemas.microsoft.com/office/drawing/2014/main" id="{2F0D48A4-8728-6846-99C2-899735A8405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88" name="Graphic 187">
              <a:extLst>
                <a:ext uri="{FF2B5EF4-FFF2-40B4-BE49-F238E27FC236}">
                  <a16:creationId xmlns:a16="http://schemas.microsoft.com/office/drawing/2014/main" id="{DCAC1085-74BE-6D44-8CA0-2348BD9772C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99880" y="4820082"/>
              <a:ext cx="208640" cy="208494"/>
            </a:xfrm>
            <a:prstGeom prst="rect">
              <a:avLst/>
            </a:prstGeom>
          </p:spPr>
        </p:pic>
      </p:grpSp>
      <p:grpSp>
        <p:nvGrpSpPr>
          <p:cNvPr id="18" name="Group 17">
            <a:extLst>
              <a:ext uri="{FF2B5EF4-FFF2-40B4-BE49-F238E27FC236}">
                <a16:creationId xmlns:a16="http://schemas.microsoft.com/office/drawing/2014/main" id="{A12C0492-8768-CF49-A7CF-027B4A9AE188}"/>
              </a:ext>
            </a:extLst>
          </p:cNvPr>
          <p:cNvGrpSpPr/>
          <p:nvPr/>
        </p:nvGrpSpPr>
        <p:grpSpPr>
          <a:xfrm>
            <a:off x="8017380" y="5441067"/>
            <a:ext cx="1240253" cy="208494"/>
            <a:chOff x="8099880" y="5399817"/>
            <a:chExt cx="1240253" cy="208494"/>
          </a:xfrm>
        </p:grpSpPr>
        <p:grpSp>
          <p:nvGrpSpPr>
            <p:cNvPr id="159" name="Group 158">
              <a:extLst>
                <a:ext uri="{FF2B5EF4-FFF2-40B4-BE49-F238E27FC236}">
                  <a16:creationId xmlns:a16="http://schemas.microsoft.com/office/drawing/2014/main" id="{D685A467-38E2-8944-8166-2BB359397258}"/>
                </a:ext>
              </a:extLst>
            </p:cNvPr>
            <p:cNvGrpSpPr/>
            <p:nvPr/>
          </p:nvGrpSpPr>
          <p:grpSpPr>
            <a:xfrm>
              <a:off x="8443997" y="5399817"/>
              <a:ext cx="896136" cy="208494"/>
              <a:chOff x="8769674" y="1434857"/>
              <a:chExt cx="896136" cy="208494"/>
            </a:xfrm>
          </p:grpSpPr>
          <p:pic>
            <p:nvPicPr>
              <p:cNvPr id="160" name="Graphic 159">
                <a:extLst>
                  <a:ext uri="{FF2B5EF4-FFF2-40B4-BE49-F238E27FC236}">
                    <a16:creationId xmlns:a16="http://schemas.microsoft.com/office/drawing/2014/main" id="{EF0348EE-1CA9-4A4E-95C7-E48A17DBD60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57416" y="1434857"/>
                <a:ext cx="208394" cy="208494"/>
              </a:xfrm>
              <a:prstGeom prst="rect">
                <a:avLst/>
              </a:prstGeom>
            </p:spPr>
          </p:pic>
          <p:pic>
            <p:nvPicPr>
              <p:cNvPr id="161" name="Graphic 160">
                <a:extLst>
                  <a:ext uri="{FF2B5EF4-FFF2-40B4-BE49-F238E27FC236}">
                    <a16:creationId xmlns:a16="http://schemas.microsoft.com/office/drawing/2014/main" id="{5847B08A-EB75-624E-A643-EC242A9A23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62" name="Graphic 161">
                <a:extLst>
                  <a:ext uri="{FF2B5EF4-FFF2-40B4-BE49-F238E27FC236}">
                    <a16:creationId xmlns:a16="http://schemas.microsoft.com/office/drawing/2014/main" id="{D0873F06-06C2-FA4A-879E-D47CC5A471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89" name="Graphic 188">
              <a:extLst>
                <a:ext uri="{FF2B5EF4-FFF2-40B4-BE49-F238E27FC236}">
                  <a16:creationId xmlns:a16="http://schemas.microsoft.com/office/drawing/2014/main" id="{BF5B2765-12A4-6E4D-AC12-45D6808F19D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99880" y="5399817"/>
              <a:ext cx="208640" cy="208494"/>
            </a:xfrm>
            <a:prstGeom prst="rect">
              <a:avLst/>
            </a:prstGeom>
          </p:spPr>
        </p:pic>
      </p:grpSp>
      <p:grpSp>
        <p:nvGrpSpPr>
          <p:cNvPr id="20" name="Group 19">
            <a:extLst>
              <a:ext uri="{FF2B5EF4-FFF2-40B4-BE49-F238E27FC236}">
                <a16:creationId xmlns:a16="http://schemas.microsoft.com/office/drawing/2014/main" id="{4B6F9FF4-E42E-E04D-859B-70AA9044CCD9}"/>
              </a:ext>
            </a:extLst>
          </p:cNvPr>
          <p:cNvGrpSpPr/>
          <p:nvPr/>
        </p:nvGrpSpPr>
        <p:grpSpPr>
          <a:xfrm>
            <a:off x="8017380" y="6498388"/>
            <a:ext cx="1240253" cy="210197"/>
            <a:chOff x="8099880" y="6539638"/>
            <a:chExt cx="1240253" cy="210197"/>
          </a:xfrm>
        </p:grpSpPr>
        <p:grpSp>
          <p:nvGrpSpPr>
            <p:cNvPr id="167" name="Group 166">
              <a:extLst>
                <a:ext uri="{FF2B5EF4-FFF2-40B4-BE49-F238E27FC236}">
                  <a16:creationId xmlns:a16="http://schemas.microsoft.com/office/drawing/2014/main" id="{D149873B-8660-6945-87EA-E4701EFEF41E}"/>
                </a:ext>
              </a:extLst>
            </p:cNvPr>
            <p:cNvGrpSpPr/>
            <p:nvPr/>
          </p:nvGrpSpPr>
          <p:grpSpPr>
            <a:xfrm>
              <a:off x="8443997" y="6541341"/>
              <a:ext cx="896136" cy="208494"/>
              <a:chOff x="8769674" y="1434857"/>
              <a:chExt cx="896136" cy="208494"/>
            </a:xfrm>
          </p:grpSpPr>
          <p:pic>
            <p:nvPicPr>
              <p:cNvPr id="168" name="Graphic 167">
                <a:extLst>
                  <a:ext uri="{FF2B5EF4-FFF2-40B4-BE49-F238E27FC236}">
                    <a16:creationId xmlns:a16="http://schemas.microsoft.com/office/drawing/2014/main" id="{11255B94-78B1-654D-85F3-78E7BED9EC9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57416" y="1434857"/>
                <a:ext cx="208394" cy="208494"/>
              </a:xfrm>
              <a:prstGeom prst="rect">
                <a:avLst/>
              </a:prstGeom>
            </p:spPr>
          </p:pic>
          <p:pic>
            <p:nvPicPr>
              <p:cNvPr id="169" name="Graphic 168">
                <a:extLst>
                  <a:ext uri="{FF2B5EF4-FFF2-40B4-BE49-F238E27FC236}">
                    <a16:creationId xmlns:a16="http://schemas.microsoft.com/office/drawing/2014/main" id="{7D2EE753-1841-F848-A8B6-1281974BBF5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70" name="Graphic 169">
                <a:extLst>
                  <a:ext uri="{FF2B5EF4-FFF2-40B4-BE49-F238E27FC236}">
                    <a16:creationId xmlns:a16="http://schemas.microsoft.com/office/drawing/2014/main" id="{2BA434FF-4964-2847-BAFA-17A93FB4A2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90" name="Graphic 189">
              <a:extLst>
                <a:ext uri="{FF2B5EF4-FFF2-40B4-BE49-F238E27FC236}">
                  <a16:creationId xmlns:a16="http://schemas.microsoft.com/office/drawing/2014/main" id="{20EA8F3C-C995-7448-9102-F9F4CD5B371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99880" y="6539638"/>
              <a:ext cx="208640" cy="208494"/>
            </a:xfrm>
            <a:prstGeom prst="rect">
              <a:avLst/>
            </a:prstGeom>
          </p:spPr>
        </p:pic>
      </p:grpSp>
      <p:grpSp>
        <p:nvGrpSpPr>
          <p:cNvPr id="12" name="Group 11">
            <a:extLst>
              <a:ext uri="{FF2B5EF4-FFF2-40B4-BE49-F238E27FC236}">
                <a16:creationId xmlns:a16="http://schemas.microsoft.com/office/drawing/2014/main" id="{5D8C4309-CE3E-C444-BDB0-DDADC3ECF41B}"/>
              </a:ext>
            </a:extLst>
          </p:cNvPr>
          <p:cNvGrpSpPr/>
          <p:nvPr/>
        </p:nvGrpSpPr>
        <p:grpSpPr>
          <a:xfrm>
            <a:off x="8017380" y="1752729"/>
            <a:ext cx="1240253" cy="208494"/>
            <a:chOff x="8099880" y="1711479"/>
            <a:chExt cx="1240253" cy="208494"/>
          </a:xfrm>
        </p:grpSpPr>
        <p:grpSp>
          <p:nvGrpSpPr>
            <p:cNvPr id="135" name="Group 134">
              <a:extLst>
                <a:ext uri="{FF2B5EF4-FFF2-40B4-BE49-F238E27FC236}">
                  <a16:creationId xmlns:a16="http://schemas.microsoft.com/office/drawing/2014/main" id="{1C5DDD85-AF9C-E642-9F41-FEC23BBF0E57}"/>
                </a:ext>
              </a:extLst>
            </p:cNvPr>
            <p:cNvGrpSpPr/>
            <p:nvPr/>
          </p:nvGrpSpPr>
          <p:grpSpPr>
            <a:xfrm>
              <a:off x="8443997" y="1711479"/>
              <a:ext cx="896136" cy="208494"/>
              <a:chOff x="8769674" y="1434857"/>
              <a:chExt cx="896136" cy="208494"/>
            </a:xfrm>
          </p:grpSpPr>
          <p:pic>
            <p:nvPicPr>
              <p:cNvPr id="136" name="Graphic 135">
                <a:extLst>
                  <a:ext uri="{FF2B5EF4-FFF2-40B4-BE49-F238E27FC236}">
                    <a16:creationId xmlns:a16="http://schemas.microsoft.com/office/drawing/2014/main" id="{03B6C52F-BD75-3244-9379-D4E89270E0C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57416" y="1434857"/>
                <a:ext cx="208394" cy="208494"/>
              </a:xfrm>
              <a:prstGeom prst="rect">
                <a:avLst/>
              </a:prstGeom>
            </p:spPr>
          </p:pic>
          <p:pic>
            <p:nvPicPr>
              <p:cNvPr id="137" name="Graphic 136">
                <a:extLst>
                  <a:ext uri="{FF2B5EF4-FFF2-40B4-BE49-F238E27FC236}">
                    <a16:creationId xmlns:a16="http://schemas.microsoft.com/office/drawing/2014/main" id="{C1BCFC54-95C2-034D-AF85-B84FBA14728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38" name="Graphic 137">
                <a:extLst>
                  <a:ext uri="{FF2B5EF4-FFF2-40B4-BE49-F238E27FC236}">
                    <a16:creationId xmlns:a16="http://schemas.microsoft.com/office/drawing/2014/main" id="{1945BD9D-155F-914D-8DBA-A06107D1EE9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91" name="Graphic 190">
              <a:extLst>
                <a:ext uri="{FF2B5EF4-FFF2-40B4-BE49-F238E27FC236}">
                  <a16:creationId xmlns:a16="http://schemas.microsoft.com/office/drawing/2014/main" id="{613D9237-C11E-8742-8165-C8158E9BB0D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99880" y="1711479"/>
              <a:ext cx="208640" cy="208494"/>
            </a:xfrm>
            <a:prstGeom prst="rect">
              <a:avLst/>
            </a:prstGeom>
          </p:spPr>
        </p:pic>
      </p:grpSp>
      <p:grpSp>
        <p:nvGrpSpPr>
          <p:cNvPr id="19" name="Group 18">
            <a:extLst>
              <a:ext uri="{FF2B5EF4-FFF2-40B4-BE49-F238E27FC236}">
                <a16:creationId xmlns:a16="http://schemas.microsoft.com/office/drawing/2014/main" id="{78ACC5E4-947E-DC45-A1ED-31DC3A6F39D9}"/>
              </a:ext>
            </a:extLst>
          </p:cNvPr>
          <p:cNvGrpSpPr/>
          <p:nvPr/>
        </p:nvGrpSpPr>
        <p:grpSpPr>
          <a:xfrm>
            <a:off x="8017380" y="5987063"/>
            <a:ext cx="1240253" cy="218791"/>
            <a:chOff x="8099880" y="5987063"/>
            <a:chExt cx="1240253" cy="218791"/>
          </a:xfrm>
        </p:grpSpPr>
        <p:grpSp>
          <p:nvGrpSpPr>
            <p:cNvPr id="163" name="Group 162">
              <a:extLst>
                <a:ext uri="{FF2B5EF4-FFF2-40B4-BE49-F238E27FC236}">
                  <a16:creationId xmlns:a16="http://schemas.microsoft.com/office/drawing/2014/main" id="{F5495243-FF1B-B24E-86B5-C619006581AC}"/>
                </a:ext>
              </a:extLst>
            </p:cNvPr>
            <p:cNvGrpSpPr/>
            <p:nvPr/>
          </p:nvGrpSpPr>
          <p:grpSpPr>
            <a:xfrm>
              <a:off x="8443997" y="5987063"/>
              <a:ext cx="896136" cy="208494"/>
              <a:chOff x="8769674" y="1434857"/>
              <a:chExt cx="896136" cy="208494"/>
            </a:xfrm>
          </p:grpSpPr>
          <p:pic>
            <p:nvPicPr>
              <p:cNvPr id="164" name="Graphic 163">
                <a:extLst>
                  <a:ext uri="{FF2B5EF4-FFF2-40B4-BE49-F238E27FC236}">
                    <a16:creationId xmlns:a16="http://schemas.microsoft.com/office/drawing/2014/main" id="{773907A8-FF48-374F-A2FA-0474129F4D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57416" y="1434857"/>
                <a:ext cx="208394" cy="208494"/>
              </a:xfrm>
              <a:prstGeom prst="rect">
                <a:avLst/>
              </a:prstGeom>
            </p:spPr>
          </p:pic>
          <p:pic>
            <p:nvPicPr>
              <p:cNvPr id="165" name="Graphic 164">
                <a:extLst>
                  <a:ext uri="{FF2B5EF4-FFF2-40B4-BE49-F238E27FC236}">
                    <a16:creationId xmlns:a16="http://schemas.microsoft.com/office/drawing/2014/main" id="{062695B6-B0D8-AB47-9604-83386834CC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13545" y="1434857"/>
                <a:ext cx="208394" cy="208494"/>
              </a:xfrm>
              <a:prstGeom prst="rect">
                <a:avLst/>
              </a:prstGeom>
            </p:spPr>
          </p:pic>
          <p:pic>
            <p:nvPicPr>
              <p:cNvPr id="166" name="Graphic 165">
                <a:extLst>
                  <a:ext uri="{FF2B5EF4-FFF2-40B4-BE49-F238E27FC236}">
                    <a16:creationId xmlns:a16="http://schemas.microsoft.com/office/drawing/2014/main" id="{6DADB963-5870-6542-9954-69CBB42E25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9674" y="1434857"/>
                <a:ext cx="208394" cy="208494"/>
              </a:xfrm>
              <a:prstGeom prst="rect">
                <a:avLst/>
              </a:prstGeom>
            </p:spPr>
          </p:pic>
        </p:grpSp>
        <p:pic>
          <p:nvPicPr>
            <p:cNvPr id="192" name="Graphic 191">
              <a:extLst>
                <a:ext uri="{FF2B5EF4-FFF2-40B4-BE49-F238E27FC236}">
                  <a16:creationId xmlns:a16="http://schemas.microsoft.com/office/drawing/2014/main" id="{97ECE59B-6B92-DA40-848D-36337706CC6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99880" y="5997360"/>
              <a:ext cx="208640" cy="208494"/>
            </a:xfrm>
            <a:prstGeom prst="rect">
              <a:avLst/>
            </a:prstGeom>
          </p:spPr>
        </p:pic>
      </p:grpSp>
    </p:spTree>
    <p:extLst>
      <p:ext uri="{BB962C8B-B14F-4D97-AF65-F5344CB8AC3E}">
        <p14:creationId xmlns:p14="http://schemas.microsoft.com/office/powerpoint/2010/main" val="187550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370104-CECC-4577-8F19-015F209B19D6}"/>
              </a:ext>
            </a:extLst>
          </p:cNvPr>
          <p:cNvSpPr>
            <a:spLocks noGrp="1"/>
          </p:cNvSpPr>
          <p:nvPr>
            <p:ph type="sldNum" sz="quarter" idx="12"/>
          </p:nvPr>
        </p:nvSpPr>
        <p:spPr/>
        <p:txBody>
          <a:bodyPr/>
          <a:lstStyle/>
          <a:p>
            <a:fld id="{7E059585-B169-0341-B167-64457CF78206}" type="slidenum">
              <a:rPr lang="en-US" smtClean="0"/>
              <a:pPr/>
              <a:t>14</a:t>
            </a:fld>
            <a:endParaRPr lang="en-US" dirty="0"/>
          </a:p>
        </p:txBody>
      </p:sp>
      <p:sp>
        <p:nvSpPr>
          <p:cNvPr id="3" name="Date Placeholder 2">
            <a:extLst>
              <a:ext uri="{FF2B5EF4-FFF2-40B4-BE49-F238E27FC236}">
                <a16:creationId xmlns:a16="http://schemas.microsoft.com/office/drawing/2014/main" id="{22428BF3-C07B-4BE1-9DD1-9D9AA6E88FB8}"/>
              </a:ext>
            </a:extLst>
          </p:cNvPr>
          <p:cNvSpPr>
            <a:spLocks noGrp="1"/>
          </p:cNvSpPr>
          <p:nvPr>
            <p:ph type="dt" sz="half" idx="13"/>
          </p:nvPr>
        </p:nvSpPr>
        <p:spPr/>
        <p:txBody>
          <a:bodyPr/>
          <a:lstStyle/>
          <a:p>
            <a:r>
              <a:rPr lang="en-US" dirty="0"/>
              <a:t> </a:t>
            </a:r>
          </a:p>
        </p:txBody>
      </p:sp>
      <p:sp>
        <p:nvSpPr>
          <p:cNvPr id="4" name="Footer Placeholder 3">
            <a:extLst>
              <a:ext uri="{FF2B5EF4-FFF2-40B4-BE49-F238E27FC236}">
                <a16:creationId xmlns:a16="http://schemas.microsoft.com/office/drawing/2014/main" id="{ADA7F733-A1A2-4C8F-8438-B33D99038EA2}"/>
              </a:ext>
            </a:extLst>
          </p:cNvPr>
          <p:cNvSpPr>
            <a:spLocks noGrp="1"/>
          </p:cNvSpPr>
          <p:nvPr>
            <p:ph type="ftr" sz="quarter" idx="14"/>
          </p:nvPr>
        </p:nvSpPr>
        <p:spPr/>
        <p:txBody>
          <a:bodyPr/>
          <a:lstStyle/>
          <a:p>
            <a:r>
              <a:rPr lang="en-US" dirty="0"/>
              <a:t> </a:t>
            </a:r>
          </a:p>
        </p:txBody>
      </p:sp>
      <p:sp>
        <p:nvSpPr>
          <p:cNvPr id="5" name="Text Placeholder 4">
            <a:extLst>
              <a:ext uri="{FF2B5EF4-FFF2-40B4-BE49-F238E27FC236}">
                <a16:creationId xmlns:a16="http://schemas.microsoft.com/office/drawing/2014/main" id="{1B6EA953-8CF2-4F59-BE3D-AD5C1C067E25}"/>
              </a:ext>
            </a:extLst>
          </p:cNvPr>
          <p:cNvSpPr>
            <a:spLocks noGrp="1"/>
          </p:cNvSpPr>
          <p:nvPr>
            <p:ph type="body" sz="quarter" idx="11"/>
          </p:nvPr>
        </p:nvSpPr>
        <p:spPr>
          <a:xfrm>
            <a:off x="609598" y="2965970"/>
            <a:ext cx="10583207" cy="1461297"/>
          </a:xfrm>
        </p:spPr>
        <p:txBody>
          <a:bodyPr/>
          <a:lstStyle/>
          <a:p>
            <a:r>
              <a:rPr lang="en-US" dirty="0"/>
              <a:t>System updates: Q4 2018 – Q2 2020</a:t>
            </a:r>
          </a:p>
          <a:p>
            <a:r>
              <a:rPr lang="en-US" dirty="0"/>
              <a:t>North star milestones: Q4 2018 – Q2 2020</a:t>
            </a:r>
          </a:p>
        </p:txBody>
      </p:sp>
      <p:sp>
        <p:nvSpPr>
          <p:cNvPr id="6" name="Text Placeholder 5">
            <a:extLst>
              <a:ext uri="{FF2B5EF4-FFF2-40B4-BE49-F238E27FC236}">
                <a16:creationId xmlns:a16="http://schemas.microsoft.com/office/drawing/2014/main" id="{41EEE2AC-0773-4A72-ADC5-EF6C24558B66}"/>
              </a:ext>
            </a:extLst>
          </p:cNvPr>
          <p:cNvSpPr>
            <a:spLocks noGrp="1"/>
          </p:cNvSpPr>
          <p:nvPr>
            <p:ph type="body" sz="quarter" idx="10"/>
          </p:nvPr>
        </p:nvSpPr>
        <p:spPr>
          <a:xfrm>
            <a:off x="610316" y="2403816"/>
            <a:ext cx="7685315" cy="461665"/>
          </a:xfrm>
        </p:spPr>
        <p:txBody>
          <a:bodyPr/>
          <a:lstStyle/>
          <a:p>
            <a:r>
              <a:rPr lang="en-US" dirty="0"/>
              <a:t>Timeline Views</a:t>
            </a:r>
            <a:br>
              <a:rPr lang="en-US" dirty="0"/>
            </a:br>
            <a:r>
              <a:rPr lang="en-US" b="1" dirty="0"/>
              <a:t>Progress and Plans</a:t>
            </a:r>
          </a:p>
        </p:txBody>
      </p:sp>
    </p:spTree>
    <p:extLst>
      <p:ext uri="{BB962C8B-B14F-4D97-AF65-F5344CB8AC3E}">
        <p14:creationId xmlns:p14="http://schemas.microsoft.com/office/powerpoint/2010/main" val="1298206890"/>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7432FB04-02A9-AB4C-A0EB-B38AB8FBD9E1}"/>
              </a:ext>
            </a:extLst>
          </p:cNvPr>
          <p:cNvCxnSpPr>
            <a:cxnSpLocks/>
          </p:cNvCxnSpPr>
          <p:nvPr/>
        </p:nvCxnSpPr>
        <p:spPr>
          <a:xfrm>
            <a:off x="610315" y="3284036"/>
            <a:ext cx="10975260" cy="0"/>
          </a:xfrm>
          <a:prstGeom prst="line">
            <a:avLst/>
          </a:prstGeom>
          <a:ln w="25400">
            <a:solidFill>
              <a:srgbClr val="6A7680"/>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0B8FB0B-F7D4-034A-9B6B-539DD83EBEFA}"/>
              </a:ext>
            </a:extLst>
          </p:cNvPr>
          <p:cNvSpPr>
            <a:spLocks noGrp="1"/>
          </p:cNvSpPr>
          <p:nvPr>
            <p:ph type="sldNum" sz="quarter" idx="12"/>
          </p:nvPr>
        </p:nvSpPr>
        <p:spPr/>
        <p:txBody>
          <a:bodyPr/>
          <a:lstStyle/>
          <a:p>
            <a:fld id="{7E059585-B169-0341-B167-64457CF78206}" type="slidenum">
              <a:rPr lang="en-US" smtClean="0"/>
              <a:pPr/>
              <a:t>15</a:t>
            </a:fld>
            <a:endParaRPr lang="en-US" dirty="0"/>
          </a:p>
        </p:txBody>
      </p:sp>
      <p:sp>
        <p:nvSpPr>
          <p:cNvPr id="3" name="Date Placeholder 2">
            <a:extLst>
              <a:ext uri="{FF2B5EF4-FFF2-40B4-BE49-F238E27FC236}">
                <a16:creationId xmlns:a16="http://schemas.microsoft.com/office/drawing/2014/main" id="{FC7A016B-5370-0943-A79A-D0AE312D5B8A}"/>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4E9A2A55-3EA4-5449-8347-98E24ACE67D1}"/>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6D04DF1F-A3B1-EB40-A6A5-B85F71D06117}"/>
              </a:ext>
            </a:extLst>
          </p:cNvPr>
          <p:cNvSpPr>
            <a:spLocks noGrp="1"/>
          </p:cNvSpPr>
          <p:nvPr>
            <p:ph type="title"/>
          </p:nvPr>
        </p:nvSpPr>
        <p:spPr>
          <a:xfrm>
            <a:off x="610315" y="846764"/>
            <a:ext cx="10972166" cy="281039"/>
          </a:xfrm>
        </p:spPr>
        <p:txBody>
          <a:bodyPr/>
          <a:lstStyle/>
          <a:p>
            <a:r>
              <a:rPr lang="en-US" dirty="0"/>
              <a:t>NORTH STAR – ACCOMPLISHMENTS</a:t>
            </a:r>
          </a:p>
        </p:txBody>
      </p:sp>
      <p:sp>
        <p:nvSpPr>
          <p:cNvPr id="6" name="Text Placeholder 5">
            <a:extLst>
              <a:ext uri="{FF2B5EF4-FFF2-40B4-BE49-F238E27FC236}">
                <a16:creationId xmlns:a16="http://schemas.microsoft.com/office/drawing/2014/main" id="{7F285A62-773E-2E40-9F40-749681D4783C}"/>
              </a:ext>
            </a:extLst>
          </p:cNvPr>
          <p:cNvSpPr>
            <a:spLocks noGrp="1"/>
          </p:cNvSpPr>
          <p:nvPr>
            <p:ph type="body" sz="quarter" idx="10"/>
          </p:nvPr>
        </p:nvSpPr>
        <p:spPr>
          <a:xfrm>
            <a:off x="610315" y="635000"/>
            <a:ext cx="10972166" cy="153888"/>
          </a:xfrm>
        </p:spPr>
        <p:txBody>
          <a:bodyPr/>
          <a:lstStyle/>
          <a:p>
            <a:r>
              <a:rPr lang="en-US" dirty="0"/>
              <a:t>Progress</a:t>
            </a:r>
          </a:p>
        </p:txBody>
      </p:sp>
      <p:cxnSp>
        <p:nvCxnSpPr>
          <p:cNvPr id="8" name="Straight Arrow Connector 7">
            <a:extLst>
              <a:ext uri="{FF2B5EF4-FFF2-40B4-BE49-F238E27FC236}">
                <a16:creationId xmlns:a16="http://schemas.microsoft.com/office/drawing/2014/main" id="{C80D20E3-8C4F-6A4C-B357-31D4BAADB40B}"/>
              </a:ext>
            </a:extLst>
          </p:cNvPr>
          <p:cNvCxnSpPr/>
          <p:nvPr/>
        </p:nvCxnSpPr>
        <p:spPr>
          <a:xfrm>
            <a:off x="7052080" y="3433963"/>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E8AB0AD-EBCE-1C47-AD8D-401D19440815}"/>
              </a:ext>
            </a:extLst>
          </p:cNvPr>
          <p:cNvCxnSpPr/>
          <p:nvPr/>
        </p:nvCxnSpPr>
        <p:spPr>
          <a:xfrm flipV="1">
            <a:off x="4025645" y="2575507"/>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65752F-383E-CC40-932C-80A70ABCE770}"/>
              </a:ext>
            </a:extLst>
          </p:cNvPr>
          <p:cNvSpPr txBox="1"/>
          <p:nvPr/>
        </p:nvSpPr>
        <p:spPr>
          <a:xfrm>
            <a:off x="7032898" y="4044066"/>
            <a:ext cx="4441857" cy="1661993"/>
          </a:xfrm>
          <a:prstGeom prst="rect">
            <a:avLst/>
          </a:prstGeom>
          <a:noFill/>
        </p:spPr>
        <p:txBody>
          <a:bodyPr wrap="square" lIns="0" tIns="0" rIns="0" bIns="0" rtlCol="0" anchor="t">
            <a:spAutoFit/>
          </a:bodyPr>
          <a:lstStyle/>
          <a:p>
            <a:pPr marL="114300" lvl="0" indent="-114300">
              <a:buFont typeface="Arial" panose="020B0604020202020204" pitchFamily="34" charset="0"/>
              <a:buChar char="•"/>
            </a:pPr>
            <a:r>
              <a:rPr lang="en-US" sz="1200" dirty="0">
                <a:solidFill>
                  <a:schemeClr val="accent3"/>
                </a:solidFill>
                <a:cs typeface="Arial"/>
              </a:rPr>
              <a:t>TV Ad Planner Self-Service Portal launched</a:t>
            </a:r>
          </a:p>
          <a:p>
            <a:pPr marL="114300" lvl="0" indent="-114300">
              <a:buFont typeface="Arial" panose="020B0604020202020204" pitchFamily="34" charset="0"/>
              <a:buChar char="•"/>
            </a:pPr>
            <a:r>
              <a:rPr lang="en-US" sz="1200" dirty="0">
                <a:solidFill>
                  <a:schemeClr val="accent3"/>
                </a:solidFill>
                <a:cs typeface="Arial"/>
              </a:rPr>
              <a:t>New Auto and National Structures established</a:t>
            </a:r>
          </a:p>
          <a:p>
            <a:pPr marL="114300" lvl="0" indent="-114300">
              <a:buFont typeface="Arial" panose="020B0604020202020204" pitchFamily="34" charset="0"/>
              <a:buChar char="•"/>
            </a:pPr>
            <a:r>
              <a:rPr lang="en-US" sz="1200" dirty="0">
                <a:solidFill>
                  <a:schemeClr val="accent3"/>
                </a:solidFill>
                <a:cs typeface="Arial"/>
              </a:rPr>
              <a:t>New Campaign Management Structure established</a:t>
            </a:r>
          </a:p>
          <a:p>
            <a:pPr marL="114300" lvl="0" indent="-114300">
              <a:buFont typeface="Arial" panose="020B0604020202020204" pitchFamily="34" charset="0"/>
              <a:buChar char="•"/>
            </a:pPr>
            <a:r>
              <a:rPr lang="en-US" sz="1200" dirty="0">
                <a:solidFill>
                  <a:schemeClr val="accent3"/>
                </a:solidFill>
                <a:cs typeface="Arial"/>
              </a:rPr>
              <a:t>Customer NPS launched</a:t>
            </a:r>
          </a:p>
          <a:p>
            <a:pPr marL="114300" indent="-114300">
              <a:buFont typeface="Arial" panose="020B0604020202020204" pitchFamily="34" charset="0"/>
              <a:buChar char="•"/>
            </a:pPr>
            <a:r>
              <a:rPr lang="en-US" sz="1200" dirty="0">
                <a:solidFill>
                  <a:schemeClr val="accent4"/>
                </a:solidFill>
                <a:cs typeface="Arial"/>
              </a:rPr>
              <a:t>IMPACT Auto Sales piloted</a:t>
            </a:r>
          </a:p>
          <a:p>
            <a:pPr marL="114300" lvl="0" indent="-114300">
              <a:buFont typeface="Arial" panose="020B0604020202020204" pitchFamily="34" charset="0"/>
              <a:buChar char="•"/>
            </a:pPr>
            <a:r>
              <a:rPr lang="en-US" sz="1200" dirty="0">
                <a:solidFill>
                  <a:schemeClr val="accent2"/>
                </a:solidFill>
                <a:cs typeface="Arial"/>
              </a:rPr>
              <a:t>PDTV with Demo Targeting (DMA) piloted (25 markets)</a:t>
            </a:r>
          </a:p>
          <a:p>
            <a:pPr marL="114300" indent="-114300">
              <a:buFont typeface="Arial" panose="020B0604020202020204" pitchFamily="34" charset="0"/>
              <a:buChar char="•"/>
            </a:pPr>
            <a:r>
              <a:rPr lang="en-US" sz="1200" dirty="0">
                <a:solidFill>
                  <a:srgbClr val="C00000"/>
                </a:solidFill>
                <a:cs typeface="Arial"/>
              </a:rPr>
              <a:t>Data-driven pricing (Prophet) for Zone established</a:t>
            </a:r>
            <a:endParaRPr lang="en-US" sz="1200" dirty="0">
              <a:solidFill>
                <a:srgbClr val="C00000"/>
              </a:solidFill>
              <a:cs typeface="Arial" panose="020B0604020202020204" pitchFamily="34" charset="0"/>
            </a:endParaRPr>
          </a:p>
          <a:p>
            <a:pPr marL="114300" indent="-114300">
              <a:buFont typeface="Arial" panose="020B0604020202020204" pitchFamily="34" charset="0"/>
              <a:buChar char="•"/>
            </a:pPr>
            <a:r>
              <a:rPr lang="en-US" sz="1200" dirty="0" err="1">
                <a:solidFill>
                  <a:schemeClr val="accent4"/>
                </a:solidFill>
                <a:cs typeface="Arial"/>
              </a:rPr>
              <a:t>CrossReach</a:t>
            </a:r>
            <a:r>
              <a:rPr lang="en-US" sz="1200" dirty="0">
                <a:solidFill>
                  <a:schemeClr val="accent4"/>
                </a:solidFill>
                <a:cs typeface="Arial"/>
              </a:rPr>
              <a:t> Solutions released </a:t>
            </a:r>
            <a:endParaRPr lang="en-US" sz="1200" dirty="0">
              <a:solidFill>
                <a:schemeClr val="accent4"/>
              </a:solidFill>
              <a:cs typeface="Arial" panose="020B0604020202020204" pitchFamily="34" charset="0"/>
            </a:endParaRPr>
          </a:p>
          <a:p>
            <a:pPr marL="114300" indent="-114300">
              <a:buFont typeface="Arial" panose="020B0604020202020204" pitchFamily="34" charset="0"/>
              <a:buChar char="•"/>
            </a:pPr>
            <a:r>
              <a:rPr lang="en-US" sz="1200" dirty="0">
                <a:solidFill>
                  <a:schemeClr val="accent2"/>
                </a:solidFill>
                <a:cs typeface="Arial"/>
              </a:rPr>
              <a:t>Audience Intelligence using STB data Piloted</a:t>
            </a:r>
            <a:endParaRPr lang="en-US" sz="1200" dirty="0">
              <a:solidFill>
                <a:schemeClr val="accent2"/>
              </a:solidFill>
              <a:cs typeface="Arial" panose="020B0604020202020204" pitchFamily="34" charset="0"/>
            </a:endParaRPr>
          </a:p>
        </p:txBody>
      </p:sp>
      <p:sp>
        <p:nvSpPr>
          <p:cNvPr id="19" name="Rectangle 18">
            <a:extLst>
              <a:ext uri="{FF2B5EF4-FFF2-40B4-BE49-F238E27FC236}">
                <a16:creationId xmlns:a16="http://schemas.microsoft.com/office/drawing/2014/main" id="{8EBE0744-8E1E-234C-B2E5-B1FFDA24DB3B}"/>
              </a:ext>
            </a:extLst>
          </p:cNvPr>
          <p:cNvSpPr/>
          <p:nvPr/>
        </p:nvSpPr>
        <p:spPr>
          <a:xfrm>
            <a:off x="4006463" y="1571050"/>
            <a:ext cx="3613220" cy="923330"/>
          </a:xfrm>
          <a:prstGeom prst="rect">
            <a:avLst/>
          </a:prstGeom>
        </p:spPr>
        <p:txBody>
          <a:bodyPr wrap="square" lIns="0" tIns="0" rIns="0" bIns="0">
            <a:spAutoFit/>
          </a:bodyPr>
          <a:lstStyle/>
          <a:p>
            <a:pPr marL="114300" lvl="0" indent="-114300">
              <a:buFont typeface="Arial" panose="020B0604020202020204" pitchFamily="34" charset="0"/>
              <a:buChar char="•"/>
            </a:pPr>
            <a:r>
              <a:rPr lang="en-US" sz="1200" dirty="0">
                <a:solidFill>
                  <a:schemeClr val="accent4"/>
                </a:solidFill>
                <a:cs typeface="Arial" panose="020B0604020202020204" pitchFamily="34" charset="0"/>
              </a:rPr>
              <a:t>The New TV released</a:t>
            </a:r>
          </a:p>
          <a:p>
            <a:pPr marL="114300" lvl="0" indent="-114300">
              <a:buFont typeface="Arial" panose="020B0604020202020204" pitchFamily="34" charset="0"/>
              <a:buChar char="•"/>
            </a:pPr>
            <a:r>
              <a:rPr lang="en-US" sz="1200" dirty="0">
                <a:solidFill>
                  <a:schemeClr val="accent2"/>
                </a:solidFill>
                <a:cs typeface="Arial" panose="020B0604020202020204" pitchFamily="34" charset="0"/>
              </a:rPr>
              <a:t>Audience Intelligence Local scaled</a:t>
            </a:r>
          </a:p>
          <a:p>
            <a:pPr marL="114300" lvl="0" indent="-114300">
              <a:buFont typeface="Arial" panose="020B0604020202020204" pitchFamily="34" charset="0"/>
              <a:buChar char="•"/>
            </a:pPr>
            <a:r>
              <a:rPr lang="en-US" sz="1200" dirty="0">
                <a:solidFill>
                  <a:schemeClr val="accent4"/>
                </a:solidFill>
                <a:cs typeface="Arial" panose="020B0604020202020204" pitchFamily="34" charset="0"/>
              </a:rPr>
              <a:t>Instant IMPACT scaled</a:t>
            </a:r>
          </a:p>
          <a:p>
            <a:pPr marL="114300" lvl="0" indent="-114300">
              <a:buFont typeface="Arial" panose="020B0604020202020204" pitchFamily="34" charset="0"/>
              <a:buChar char="•"/>
            </a:pPr>
            <a:r>
              <a:rPr lang="en-US" sz="1200" dirty="0">
                <a:solidFill>
                  <a:schemeClr val="accent4"/>
                </a:solidFill>
                <a:cs typeface="Arial" panose="020B0604020202020204" pitchFamily="34" charset="0"/>
              </a:rPr>
              <a:t>Comcast Custom Nielsen Reports released</a:t>
            </a:r>
          </a:p>
          <a:p>
            <a:pPr marL="114300" indent="-114300">
              <a:buFont typeface="Arial" panose="020B0604020202020204" pitchFamily="34" charset="0"/>
              <a:buChar char="•"/>
            </a:pPr>
            <a:r>
              <a:rPr lang="en-US" sz="1200" dirty="0">
                <a:solidFill>
                  <a:schemeClr val="accent3"/>
                </a:solidFill>
                <a:cs typeface="Arial" panose="020B0604020202020204" pitchFamily="34" charset="0"/>
              </a:rPr>
              <a:t>First Wave of New Skills hired*</a:t>
            </a:r>
          </a:p>
        </p:txBody>
      </p:sp>
      <p:sp>
        <p:nvSpPr>
          <p:cNvPr id="20" name="TextBox 19">
            <a:extLst>
              <a:ext uri="{FF2B5EF4-FFF2-40B4-BE49-F238E27FC236}">
                <a16:creationId xmlns:a16="http://schemas.microsoft.com/office/drawing/2014/main" id="{7AB6558D-8A31-6141-94E2-0DFA680EC156}"/>
              </a:ext>
            </a:extLst>
          </p:cNvPr>
          <p:cNvSpPr txBox="1"/>
          <p:nvPr/>
        </p:nvSpPr>
        <p:spPr>
          <a:xfrm>
            <a:off x="1097277" y="4044066"/>
            <a:ext cx="3705531" cy="1846659"/>
          </a:xfrm>
          <a:prstGeom prst="rect">
            <a:avLst/>
          </a:prstGeom>
          <a:noFill/>
        </p:spPr>
        <p:txBody>
          <a:bodyPr wrap="square" lIns="0" tIns="0" rIns="0" bIns="0" rtlCol="0">
            <a:spAutoFit/>
          </a:bodyPr>
          <a:lstStyle/>
          <a:p>
            <a:pPr marL="114300" lvl="0" indent="-114300">
              <a:buFont typeface="Arial" panose="020B0604020202020204" pitchFamily="34" charset="0"/>
              <a:buChar char="•"/>
            </a:pPr>
            <a:r>
              <a:rPr lang="en-US" sz="1200" dirty="0">
                <a:cs typeface="Arial" panose="020B0604020202020204" pitchFamily="34" charset="0"/>
              </a:rPr>
              <a:t>North Star established</a:t>
            </a:r>
          </a:p>
          <a:p>
            <a:pPr marL="114300" lvl="0" indent="-114300">
              <a:buFont typeface="Arial" panose="020B0604020202020204" pitchFamily="34" charset="0"/>
              <a:buChar char="•"/>
            </a:pPr>
            <a:r>
              <a:rPr lang="en-US" sz="1200" dirty="0">
                <a:solidFill>
                  <a:schemeClr val="accent3"/>
                </a:solidFill>
                <a:cs typeface="Arial" panose="020B0604020202020204" pitchFamily="34" charset="0"/>
              </a:rPr>
              <a:t>NCC restructured</a:t>
            </a:r>
          </a:p>
          <a:p>
            <a:pPr marL="114300" lvl="0" indent="-114300">
              <a:buFont typeface="Arial" panose="020B0604020202020204" pitchFamily="34" charset="0"/>
              <a:buChar char="•"/>
            </a:pPr>
            <a:r>
              <a:rPr lang="en-US" sz="1200" dirty="0">
                <a:cs typeface="Arial" panose="020B0604020202020204" pitchFamily="34" charset="0"/>
              </a:rPr>
              <a:t>Spotlight Live Broadcast held </a:t>
            </a:r>
          </a:p>
          <a:p>
            <a:pPr marL="114300" lvl="0" indent="-114300">
              <a:buFont typeface="Arial" panose="020B0604020202020204" pitchFamily="34" charset="0"/>
              <a:buChar char="•"/>
            </a:pPr>
            <a:r>
              <a:rPr lang="en-US" sz="1200" dirty="0">
                <a:solidFill>
                  <a:schemeClr val="accent4"/>
                </a:solidFill>
                <a:cs typeface="Arial" panose="020B0604020202020204" pitchFamily="34" charset="0"/>
              </a:rPr>
              <a:t>New Go To Market Strategy launched</a:t>
            </a:r>
          </a:p>
          <a:p>
            <a:pPr marL="114300" lvl="0" indent="-114300">
              <a:buFont typeface="Arial" panose="020B0604020202020204" pitchFamily="34" charset="0"/>
              <a:buChar char="•"/>
            </a:pPr>
            <a:r>
              <a:rPr lang="en-US" sz="1200" dirty="0">
                <a:solidFill>
                  <a:schemeClr val="accent4"/>
                </a:solidFill>
                <a:cs typeface="Arial" panose="020B0604020202020204" pitchFamily="34" charset="0"/>
              </a:rPr>
              <a:t>Sales Excellence established</a:t>
            </a:r>
          </a:p>
          <a:p>
            <a:pPr marL="114300" lvl="0" indent="-114300">
              <a:buFont typeface="Arial" panose="020B0604020202020204" pitchFamily="34" charset="0"/>
              <a:buChar char="•"/>
            </a:pPr>
            <a:r>
              <a:rPr lang="en-US" sz="1200" dirty="0">
                <a:solidFill>
                  <a:schemeClr val="accent4"/>
                </a:solidFill>
                <a:cs typeface="Arial" panose="020B0604020202020204" pitchFamily="34" charset="0"/>
              </a:rPr>
              <a:t>Sales Strategy established</a:t>
            </a:r>
          </a:p>
          <a:p>
            <a:pPr marL="114300" lvl="0" indent="-114300">
              <a:buFont typeface="Arial" panose="020B0604020202020204" pitchFamily="34" charset="0"/>
              <a:buChar char="•"/>
            </a:pPr>
            <a:r>
              <a:rPr lang="en-US" sz="1200" dirty="0">
                <a:solidFill>
                  <a:schemeClr val="accent3"/>
                </a:solidFill>
                <a:cs typeface="Arial" panose="020B0604020202020204" pitchFamily="34" charset="0"/>
              </a:rPr>
              <a:t>Customer Care &amp; Services Team established</a:t>
            </a:r>
          </a:p>
          <a:p>
            <a:pPr marL="114300" lvl="0" indent="-114300">
              <a:buFont typeface="Arial" panose="020B0604020202020204" pitchFamily="34" charset="0"/>
              <a:buChar char="•"/>
            </a:pPr>
            <a:r>
              <a:rPr lang="en-US" sz="1200" dirty="0">
                <a:solidFill>
                  <a:schemeClr val="accent3"/>
                </a:solidFill>
                <a:cs typeface="Arial" panose="020B0604020202020204" pitchFamily="34" charset="0"/>
              </a:rPr>
              <a:t>Tech Ops and Architecture Teams aligned</a:t>
            </a:r>
          </a:p>
          <a:p>
            <a:pPr marL="114300" lvl="0" indent="-114300">
              <a:buFont typeface="Arial" panose="020B0604020202020204" pitchFamily="34" charset="0"/>
              <a:buChar char="•"/>
            </a:pPr>
            <a:r>
              <a:rPr lang="en-US" sz="1200" dirty="0" err="1">
                <a:solidFill>
                  <a:schemeClr val="accent3"/>
                </a:solidFill>
                <a:cs typeface="Arial" panose="020B0604020202020204" pitchFamily="34" charset="0"/>
              </a:rPr>
              <a:t>eNPS</a:t>
            </a:r>
            <a:r>
              <a:rPr lang="en-US" sz="1200" dirty="0">
                <a:solidFill>
                  <a:schemeClr val="accent3"/>
                </a:solidFill>
                <a:cs typeface="Arial" panose="020B0604020202020204" pitchFamily="34" charset="0"/>
              </a:rPr>
              <a:t> launched</a:t>
            </a:r>
          </a:p>
          <a:p>
            <a:pPr marL="114300" lvl="0" indent="-114300">
              <a:buFont typeface="Arial" panose="020B0604020202020204" pitchFamily="34" charset="0"/>
              <a:buChar char="•"/>
            </a:pPr>
            <a:r>
              <a:rPr lang="en-US" sz="1200" dirty="0">
                <a:cs typeface="Arial" panose="020B0604020202020204" pitchFamily="34" charset="0"/>
              </a:rPr>
              <a:t>Enhanced PDV scaled</a:t>
            </a:r>
          </a:p>
        </p:txBody>
      </p:sp>
      <p:sp>
        <p:nvSpPr>
          <p:cNvPr id="21" name="TextBox 20">
            <a:extLst>
              <a:ext uri="{FF2B5EF4-FFF2-40B4-BE49-F238E27FC236}">
                <a16:creationId xmlns:a16="http://schemas.microsoft.com/office/drawing/2014/main" id="{4F3BC266-0F7D-094A-8F8A-A92F5B46DDF6}"/>
              </a:ext>
            </a:extLst>
          </p:cNvPr>
          <p:cNvSpPr txBox="1"/>
          <p:nvPr/>
        </p:nvSpPr>
        <p:spPr>
          <a:xfrm>
            <a:off x="859818" y="2609981"/>
            <a:ext cx="513282" cy="507831"/>
          </a:xfrm>
          <a:prstGeom prst="rect">
            <a:avLst/>
          </a:prstGeom>
          <a:noFill/>
        </p:spPr>
        <p:txBody>
          <a:bodyPr wrap="none" rtlCol="0">
            <a:spAutoFit/>
          </a:bodyPr>
          <a:lstStyle/>
          <a:p>
            <a:pPr algn="ctr"/>
            <a:r>
              <a:rPr lang="en-US" b="1" dirty="0">
                <a:solidFill>
                  <a:schemeClr val="tx2"/>
                </a:solidFill>
                <a:cs typeface="Arial" panose="020B0604020202020204" pitchFamily="34" charset="0"/>
              </a:rPr>
              <a:t>Q4</a:t>
            </a:r>
          </a:p>
          <a:p>
            <a:pPr algn="ctr"/>
            <a:r>
              <a:rPr lang="en-US" sz="900" b="1" dirty="0">
                <a:solidFill>
                  <a:schemeClr val="tx2"/>
                </a:solidFill>
                <a:cs typeface="Arial" panose="020B0604020202020204" pitchFamily="34" charset="0"/>
              </a:rPr>
              <a:t>2018</a:t>
            </a:r>
          </a:p>
        </p:txBody>
      </p:sp>
      <p:sp>
        <p:nvSpPr>
          <p:cNvPr id="22" name="TextBox 21">
            <a:extLst>
              <a:ext uri="{FF2B5EF4-FFF2-40B4-BE49-F238E27FC236}">
                <a16:creationId xmlns:a16="http://schemas.microsoft.com/office/drawing/2014/main" id="{6AB749BF-FB76-8144-85E2-EED71AA383C4}"/>
              </a:ext>
            </a:extLst>
          </p:cNvPr>
          <p:cNvSpPr txBox="1"/>
          <p:nvPr/>
        </p:nvSpPr>
        <p:spPr>
          <a:xfrm>
            <a:off x="3780134" y="3453501"/>
            <a:ext cx="492443" cy="507831"/>
          </a:xfrm>
          <a:prstGeom prst="rect">
            <a:avLst/>
          </a:prstGeom>
          <a:noFill/>
        </p:spPr>
        <p:txBody>
          <a:bodyPr wrap="square" rtlCol="0">
            <a:spAutoFit/>
          </a:bodyPr>
          <a:lstStyle/>
          <a:p>
            <a:pPr algn="ctr"/>
            <a:r>
              <a:rPr lang="en-US" b="1" dirty="0">
                <a:solidFill>
                  <a:schemeClr val="tx2"/>
                </a:solidFill>
                <a:cs typeface="Arial" panose="020B0604020202020204" pitchFamily="34" charset="0"/>
              </a:rPr>
              <a:t>Q1</a:t>
            </a:r>
          </a:p>
          <a:p>
            <a:pPr algn="ctr"/>
            <a:r>
              <a:rPr lang="en-US" sz="900" b="1" dirty="0">
                <a:solidFill>
                  <a:schemeClr val="tx2"/>
                </a:solidFill>
                <a:cs typeface="Arial" panose="020B0604020202020204" pitchFamily="34" charset="0"/>
              </a:rPr>
              <a:t>2019</a:t>
            </a:r>
          </a:p>
        </p:txBody>
      </p:sp>
      <p:sp>
        <p:nvSpPr>
          <p:cNvPr id="23" name="TextBox 22">
            <a:extLst>
              <a:ext uri="{FF2B5EF4-FFF2-40B4-BE49-F238E27FC236}">
                <a16:creationId xmlns:a16="http://schemas.microsoft.com/office/drawing/2014/main" id="{A41896DE-97DB-6248-B79B-312231F7B33E}"/>
              </a:ext>
            </a:extLst>
          </p:cNvPr>
          <p:cNvSpPr txBox="1"/>
          <p:nvPr/>
        </p:nvSpPr>
        <p:spPr>
          <a:xfrm>
            <a:off x="6803454" y="2609981"/>
            <a:ext cx="497252" cy="507831"/>
          </a:xfrm>
          <a:prstGeom prst="rect">
            <a:avLst/>
          </a:prstGeom>
          <a:noFill/>
        </p:spPr>
        <p:txBody>
          <a:bodyPr wrap="none" rtlCol="0">
            <a:spAutoFit/>
          </a:bodyPr>
          <a:lstStyle/>
          <a:p>
            <a:pPr algn="ctr"/>
            <a:r>
              <a:rPr lang="en-US" b="1" dirty="0">
                <a:solidFill>
                  <a:schemeClr val="tx2"/>
                </a:solidFill>
                <a:cs typeface="Arial" panose="020B0604020202020204" pitchFamily="34" charset="0"/>
              </a:rPr>
              <a:t>Q2</a:t>
            </a:r>
          </a:p>
          <a:p>
            <a:pPr algn="ctr"/>
            <a:r>
              <a:rPr lang="en-US" sz="900" b="1" dirty="0">
                <a:solidFill>
                  <a:schemeClr val="tx2"/>
                </a:solidFill>
                <a:cs typeface="Arial" panose="020B0604020202020204" pitchFamily="34" charset="0"/>
              </a:rPr>
              <a:t>2019</a:t>
            </a:r>
          </a:p>
        </p:txBody>
      </p:sp>
      <p:sp>
        <p:nvSpPr>
          <p:cNvPr id="24" name="TextBox 23">
            <a:extLst>
              <a:ext uri="{FF2B5EF4-FFF2-40B4-BE49-F238E27FC236}">
                <a16:creationId xmlns:a16="http://schemas.microsoft.com/office/drawing/2014/main" id="{7837F447-A8E5-244A-8995-492D3DC317EE}"/>
              </a:ext>
            </a:extLst>
          </p:cNvPr>
          <p:cNvSpPr txBox="1"/>
          <p:nvPr/>
        </p:nvSpPr>
        <p:spPr>
          <a:xfrm>
            <a:off x="610315" y="202084"/>
            <a:ext cx="6649094" cy="230832"/>
          </a:xfrm>
          <a:prstGeom prst="rect">
            <a:avLst/>
          </a:prstGeom>
          <a:solidFill>
            <a:srgbClr val="F2F2F2"/>
          </a:solidFill>
          <a:ln w="6350">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cs typeface="Arial" panose="020B0604020202020204" pitchFamily="34" charset="0"/>
              </a:rPr>
              <a:t>Color Codes: </a:t>
            </a:r>
            <a:r>
              <a:rPr lang="en-US" sz="900" dirty="0">
                <a:solidFill>
                  <a:schemeClr val="accent2"/>
                </a:solidFill>
                <a:cs typeface="Arial" panose="020B0604020202020204" pitchFamily="34" charset="0"/>
              </a:rPr>
              <a:t>Smartest Audience Delivery </a:t>
            </a:r>
            <a:r>
              <a:rPr lang="en-US" sz="900" dirty="0">
                <a:solidFill>
                  <a:schemeClr val="tx1"/>
                </a:solidFill>
                <a:cs typeface="Arial" panose="020B0604020202020204" pitchFamily="34" charset="0"/>
              </a:rPr>
              <a:t>-</a:t>
            </a:r>
            <a:r>
              <a:rPr lang="en-US" sz="900" dirty="0">
                <a:solidFill>
                  <a:schemeClr val="accent2"/>
                </a:solidFill>
                <a:cs typeface="Arial" panose="020B0604020202020204" pitchFamily="34" charset="0"/>
              </a:rPr>
              <a:t> </a:t>
            </a:r>
            <a:r>
              <a:rPr lang="en-US" sz="900" dirty="0">
                <a:solidFill>
                  <a:schemeClr val="accent3"/>
                </a:solidFill>
                <a:cs typeface="Arial" panose="020B0604020202020204" pitchFamily="34" charset="0"/>
              </a:rPr>
              <a:t>Simplest Customer Experience </a:t>
            </a:r>
            <a:r>
              <a:rPr lang="en-US" sz="900" dirty="0">
                <a:solidFill>
                  <a:schemeClr val="tx1"/>
                </a:solidFill>
                <a:cs typeface="Arial" panose="020B0604020202020204" pitchFamily="34" charset="0"/>
              </a:rPr>
              <a:t>-</a:t>
            </a:r>
            <a:r>
              <a:rPr lang="en-US" sz="900" dirty="0">
                <a:solidFill>
                  <a:schemeClr val="accent3"/>
                </a:solidFill>
                <a:cs typeface="Arial" panose="020B0604020202020204" pitchFamily="34" charset="0"/>
              </a:rPr>
              <a:t> </a:t>
            </a:r>
            <a:r>
              <a:rPr lang="en-US" sz="900" dirty="0">
                <a:solidFill>
                  <a:schemeClr val="accent4"/>
                </a:solidFill>
                <a:cs typeface="Arial" panose="020B0604020202020204" pitchFamily="34" charset="0"/>
              </a:rPr>
              <a:t>Marketing Solutions / Unparalleled Outcomes</a:t>
            </a:r>
          </a:p>
        </p:txBody>
      </p:sp>
      <p:grpSp>
        <p:nvGrpSpPr>
          <p:cNvPr id="28" name="Group 27">
            <a:extLst>
              <a:ext uri="{FF2B5EF4-FFF2-40B4-BE49-F238E27FC236}">
                <a16:creationId xmlns:a16="http://schemas.microsoft.com/office/drawing/2014/main" id="{4C7683CD-9456-3C46-A0C1-1D41593FE750}"/>
              </a:ext>
            </a:extLst>
          </p:cNvPr>
          <p:cNvGrpSpPr/>
          <p:nvPr/>
        </p:nvGrpSpPr>
        <p:grpSpPr>
          <a:xfrm>
            <a:off x="957916" y="3122462"/>
            <a:ext cx="323148" cy="323148"/>
            <a:chOff x="957916" y="2899840"/>
            <a:chExt cx="323148" cy="323148"/>
          </a:xfrm>
        </p:grpSpPr>
        <p:sp>
          <p:nvSpPr>
            <p:cNvPr id="27" name="Oval 26">
              <a:extLst>
                <a:ext uri="{FF2B5EF4-FFF2-40B4-BE49-F238E27FC236}">
                  <a16:creationId xmlns:a16="http://schemas.microsoft.com/office/drawing/2014/main" id="{B89FDBF9-AA9A-4B4B-91BB-247A09A8A570}"/>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Oval 9">
              <a:extLst>
                <a:ext uri="{FF2B5EF4-FFF2-40B4-BE49-F238E27FC236}">
                  <a16:creationId xmlns:a16="http://schemas.microsoft.com/office/drawing/2014/main" id="{6E9F7AD1-DDB3-7345-A777-55C05D36D9CC}"/>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2" name="Group 31">
            <a:extLst>
              <a:ext uri="{FF2B5EF4-FFF2-40B4-BE49-F238E27FC236}">
                <a16:creationId xmlns:a16="http://schemas.microsoft.com/office/drawing/2014/main" id="{440C9B68-2C9C-4D43-949B-2D643EA0DD8F}"/>
              </a:ext>
            </a:extLst>
          </p:cNvPr>
          <p:cNvGrpSpPr/>
          <p:nvPr/>
        </p:nvGrpSpPr>
        <p:grpSpPr>
          <a:xfrm>
            <a:off x="3864071" y="3122462"/>
            <a:ext cx="323148" cy="323148"/>
            <a:chOff x="957916" y="2899840"/>
            <a:chExt cx="323148" cy="323148"/>
          </a:xfrm>
        </p:grpSpPr>
        <p:sp>
          <p:nvSpPr>
            <p:cNvPr id="33" name="Oval 32">
              <a:extLst>
                <a:ext uri="{FF2B5EF4-FFF2-40B4-BE49-F238E27FC236}">
                  <a16:creationId xmlns:a16="http://schemas.microsoft.com/office/drawing/2014/main" id="{E065F8B3-D5E1-A249-97F9-557DEC726E87}"/>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 name="Oval 33">
              <a:extLst>
                <a:ext uri="{FF2B5EF4-FFF2-40B4-BE49-F238E27FC236}">
                  <a16:creationId xmlns:a16="http://schemas.microsoft.com/office/drawing/2014/main" id="{7A4A74F3-F717-6948-80F3-2863494F34E7}"/>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5" name="Group 34">
            <a:extLst>
              <a:ext uri="{FF2B5EF4-FFF2-40B4-BE49-F238E27FC236}">
                <a16:creationId xmlns:a16="http://schemas.microsoft.com/office/drawing/2014/main" id="{E95A0E5E-73C0-FF48-905E-2A78644D6142}"/>
              </a:ext>
            </a:extLst>
          </p:cNvPr>
          <p:cNvGrpSpPr/>
          <p:nvPr/>
        </p:nvGrpSpPr>
        <p:grpSpPr>
          <a:xfrm>
            <a:off x="6893537" y="3122462"/>
            <a:ext cx="323148" cy="323148"/>
            <a:chOff x="957916" y="2899840"/>
            <a:chExt cx="323148" cy="323148"/>
          </a:xfrm>
        </p:grpSpPr>
        <p:sp>
          <p:nvSpPr>
            <p:cNvPr id="36" name="Oval 35">
              <a:extLst>
                <a:ext uri="{FF2B5EF4-FFF2-40B4-BE49-F238E27FC236}">
                  <a16:creationId xmlns:a16="http://schemas.microsoft.com/office/drawing/2014/main" id="{053E0F10-2794-6241-9301-A85888FC6833}"/>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 name="Oval 36">
              <a:extLst>
                <a:ext uri="{FF2B5EF4-FFF2-40B4-BE49-F238E27FC236}">
                  <a16:creationId xmlns:a16="http://schemas.microsoft.com/office/drawing/2014/main" id="{022F97CF-D872-8C40-BF39-5780B9BC35C4}"/>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38" name="Straight Arrow Connector 37">
            <a:extLst>
              <a:ext uri="{FF2B5EF4-FFF2-40B4-BE49-F238E27FC236}">
                <a16:creationId xmlns:a16="http://schemas.microsoft.com/office/drawing/2014/main" id="{3CE8B166-7DE7-B74C-8DA2-E883BDE0C92E}"/>
              </a:ext>
            </a:extLst>
          </p:cNvPr>
          <p:cNvCxnSpPr/>
          <p:nvPr/>
        </p:nvCxnSpPr>
        <p:spPr>
          <a:xfrm>
            <a:off x="1116459" y="3433963"/>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D914B2B-5B07-0041-B600-7D568F267901}"/>
              </a:ext>
            </a:extLst>
          </p:cNvPr>
          <p:cNvSpPr txBox="1"/>
          <p:nvPr/>
        </p:nvSpPr>
        <p:spPr>
          <a:xfrm>
            <a:off x="609600" y="6054584"/>
            <a:ext cx="2882199" cy="123111"/>
          </a:xfrm>
          <a:prstGeom prst="rect">
            <a:avLst/>
          </a:prstGeom>
          <a:noFill/>
        </p:spPr>
        <p:txBody>
          <a:bodyPr wrap="none" lIns="0" tIns="0" rIns="0" bIns="0" rtlCol="0">
            <a:spAutoFit/>
          </a:bodyPr>
          <a:lstStyle/>
          <a:p>
            <a:r>
              <a:rPr lang="en-US" sz="800" dirty="0">
                <a:cs typeface="Arial" panose="020B0604020202020204" pitchFamily="34" charset="0"/>
              </a:rPr>
              <a:t>* analysts, architects, data scientists, self-service operations</a:t>
            </a:r>
          </a:p>
        </p:txBody>
      </p:sp>
    </p:spTree>
    <p:extLst>
      <p:ext uri="{BB962C8B-B14F-4D97-AF65-F5344CB8AC3E}">
        <p14:creationId xmlns:p14="http://schemas.microsoft.com/office/powerpoint/2010/main" val="3588851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7432FB04-02A9-AB4C-A0EB-B38AB8FBD9E1}"/>
              </a:ext>
            </a:extLst>
          </p:cNvPr>
          <p:cNvCxnSpPr>
            <a:cxnSpLocks/>
          </p:cNvCxnSpPr>
          <p:nvPr/>
        </p:nvCxnSpPr>
        <p:spPr>
          <a:xfrm>
            <a:off x="610315" y="3284036"/>
            <a:ext cx="10975260" cy="0"/>
          </a:xfrm>
          <a:prstGeom prst="line">
            <a:avLst/>
          </a:prstGeom>
          <a:ln w="25400">
            <a:solidFill>
              <a:srgbClr val="6A7680"/>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0B8FB0B-F7D4-034A-9B6B-539DD83EBEFA}"/>
              </a:ext>
            </a:extLst>
          </p:cNvPr>
          <p:cNvSpPr>
            <a:spLocks noGrp="1"/>
          </p:cNvSpPr>
          <p:nvPr>
            <p:ph type="sldNum" sz="quarter" idx="12"/>
          </p:nvPr>
        </p:nvSpPr>
        <p:spPr/>
        <p:txBody>
          <a:bodyPr/>
          <a:lstStyle/>
          <a:p>
            <a:fld id="{7E059585-B169-0341-B167-64457CF78206}" type="slidenum">
              <a:rPr lang="en-US" smtClean="0"/>
              <a:pPr/>
              <a:t>16</a:t>
            </a:fld>
            <a:endParaRPr lang="en-US" dirty="0"/>
          </a:p>
        </p:txBody>
      </p:sp>
      <p:sp>
        <p:nvSpPr>
          <p:cNvPr id="3" name="Date Placeholder 2">
            <a:extLst>
              <a:ext uri="{FF2B5EF4-FFF2-40B4-BE49-F238E27FC236}">
                <a16:creationId xmlns:a16="http://schemas.microsoft.com/office/drawing/2014/main" id="{FC7A016B-5370-0943-A79A-D0AE312D5B8A}"/>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4E9A2A55-3EA4-5449-8347-98E24ACE67D1}"/>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6D04DF1F-A3B1-EB40-A6A5-B85F71D06117}"/>
              </a:ext>
            </a:extLst>
          </p:cNvPr>
          <p:cNvSpPr>
            <a:spLocks noGrp="1"/>
          </p:cNvSpPr>
          <p:nvPr>
            <p:ph type="title"/>
          </p:nvPr>
        </p:nvSpPr>
        <p:spPr>
          <a:xfrm>
            <a:off x="610315" y="846764"/>
            <a:ext cx="10972166" cy="281039"/>
          </a:xfrm>
        </p:spPr>
        <p:txBody>
          <a:bodyPr/>
          <a:lstStyle/>
          <a:p>
            <a:r>
              <a:rPr lang="en-US" dirty="0"/>
              <a:t>NORTH STAR</a:t>
            </a:r>
          </a:p>
        </p:txBody>
      </p:sp>
      <p:sp>
        <p:nvSpPr>
          <p:cNvPr id="6" name="Text Placeholder 5">
            <a:extLst>
              <a:ext uri="{FF2B5EF4-FFF2-40B4-BE49-F238E27FC236}">
                <a16:creationId xmlns:a16="http://schemas.microsoft.com/office/drawing/2014/main" id="{7F285A62-773E-2E40-9F40-749681D4783C}"/>
              </a:ext>
            </a:extLst>
          </p:cNvPr>
          <p:cNvSpPr>
            <a:spLocks noGrp="1"/>
          </p:cNvSpPr>
          <p:nvPr>
            <p:ph type="body" sz="quarter" idx="10"/>
          </p:nvPr>
        </p:nvSpPr>
        <p:spPr>
          <a:xfrm>
            <a:off x="610315" y="635000"/>
            <a:ext cx="10972166" cy="153888"/>
          </a:xfrm>
        </p:spPr>
        <p:txBody>
          <a:bodyPr/>
          <a:lstStyle/>
          <a:p>
            <a:r>
              <a:rPr lang="en-US" dirty="0"/>
              <a:t>Future</a:t>
            </a:r>
          </a:p>
        </p:txBody>
      </p:sp>
      <p:cxnSp>
        <p:nvCxnSpPr>
          <p:cNvPr id="9" name="Straight Arrow Connector 8">
            <a:extLst>
              <a:ext uri="{FF2B5EF4-FFF2-40B4-BE49-F238E27FC236}">
                <a16:creationId xmlns:a16="http://schemas.microsoft.com/office/drawing/2014/main" id="{6E8AB0AD-EBCE-1C47-AD8D-401D19440815}"/>
              </a:ext>
            </a:extLst>
          </p:cNvPr>
          <p:cNvCxnSpPr/>
          <p:nvPr/>
        </p:nvCxnSpPr>
        <p:spPr>
          <a:xfrm flipV="1">
            <a:off x="3181313" y="2575507"/>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BE0744-8E1E-234C-B2E5-B1FFDA24DB3B}"/>
              </a:ext>
            </a:extLst>
          </p:cNvPr>
          <p:cNvSpPr/>
          <p:nvPr/>
        </p:nvSpPr>
        <p:spPr>
          <a:xfrm>
            <a:off x="3162131" y="793467"/>
            <a:ext cx="3948704" cy="1692771"/>
          </a:xfrm>
          <a:prstGeom prst="rect">
            <a:avLst/>
          </a:prstGeom>
        </p:spPr>
        <p:txBody>
          <a:bodyPr wrap="square" lIns="0" tIns="0" rIns="0" bIns="0">
            <a:spAutoFit/>
          </a:bodyPr>
          <a:lstStyle/>
          <a:p>
            <a:pPr marL="114300" lvl="0" indent="-114300">
              <a:buFont typeface="Arial" panose="020B0604020202020204" pitchFamily="34" charset="0"/>
              <a:buChar char="•"/>
            </a:pPr>
            <a:r>
              <a:rPr lang="en-US" sz="1100" dirty="0">
                <a:solidFill>
                  <a:schemeClr val="accent2"/>
                </a:solidFill>
                <a:cs typeface="Arial" panose="020B0604020202020204" pitchFamily="34" charset="0"/>
              </a:rPr>
              <a:t>Enhance PDTV/PDV Targeting and Reporting</a:t>
            </a:r>
          </a:p>
          <a:p>
            <a:pPr marL="114300" lvl="0" indent="-114300">
              <a:buFont typeface="Arial" panose="020B0604020202020204" pitchFamily="34" charset="0"/>
              <a:buChar char="•"/>
            </a:pPr>
            <a:r>
              <a:rPr lang="en-US" sz="1100" dirty="0">
                <a:solidFill>
                  <a:schemeClr val="accent3"/>
                </a:solidFill>
                <a:cs typeface="Arial" panose="020B0604020202020204" pitchFamily="34" charset="0"/>
              </a:rPr>
              <a:t>Scale TV Ad Planner to all zones and more verticals</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Scale IMPACT Auto Sales  </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Offer unified planning capabilities for Political advertisers</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Include Digital IO in LIFT for Audience Intelligence Local</a:t>
            </a:r>
          </a:p>
          <a:p>
            <a:pPr marL="114300" lvl="0" indent="-114300">
              <a:buFont typeface="Arial" panose="020B0604020202020204" pitchFamily="34" charset="0"/>
              <a:buChar char="•"/>
            </a:pPr>
            <a:r>
              <a:rPr lang="en-US" sz="1100" dirty="0">
                <a:solidFill>
                  <a:schemeClr val="accent3"/>
                </a:solidFill>
                <a:cs typeface="Arial" panose="020B0604020202020204" pitchFamily="34" charset="0"/>
              </a:rPr>
              <a:t>Offer data-driven Political rates </a:t>
            </a:r>
          </a:p>
          <a:p>
            <a:pPr marL="114300" lvl="0" indent="-114300">
              <a:buFont typeface="Arial" panose="020B0604020202020204" pitchFamily="34" charset="0"/>
              <a:buChar char="•"/>
            </a:pPr>
            <a:r>
              <a:rPr lang="en-US" sz="1100" dirty="0">
                <a:solidFill>
                  <a:schemeClr val="accent3"/>
                </a:solidFill>
                <a:cs typeface="Arial" panose="020B0604020202020204" pitchFamily="34" charset="0"/>
              </a:rPr>
              <a:t>Refresh VIP Client &amp; Priority Codes for 2020</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Prove Spotlight inventory drives Tune In for SVOD partners</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Provide M&amp;E custom analytics for deeper insights</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Pilot Plan, Target and Report on Advertiser data (BYOD) </a:t>
            </a:r>
          </a:p>
        </p:txBody>
      </p:sp>
      <p:sp>
        <p:nvSpPr>
          <p:cNvPr id="20" name="TextBox 19">
            <a:extLst>
              <a:ext uri="{FF2B5EF4-FFF2-40B4-BE49-F238E27FC236}">
                <a16:creationId xmlns:a16="http://schemas.microsoft.com/office/drawing/2014/main" id="{7AB6558D-8A31-6141-94E2-0DFA680EC156}"/>
              </a:ext>
            </a:extLst>
          </p:cNvPr>
          <p:cNvSpPr txBox="1"/>
          <p:nvPr/>
        </p:nvSpPr>
        <p:spPr>
          <a:xfrm>
            <a:off x="756436" y="4102453"/>
            <a:ext cx="4585941" cy="1523494"/>
          </a:xfrm>
          <a:prstGeom prst="rect">
            <a:avLst/>
          </a:prstGeom>
          <a:noFill/>
        </p:spPr>
        <p:txBody>
          <a:bodyPr wrap="square" lIns="0" tIns="0" rIns="0" bIns="0" rtlCol="0">
            <a:spAutoFit/>
          </a:bodyPr>
          <a:lstStyle/>
          <a:p>
            <a:pPr marL="114300" lvl="0" indent="-114300">
              <a:buFont typeface="Arial" panose="020B0604020202020204" pitchFamily="34" charset="0"/>
              <a:buChar char="•"/>
            </a:pPr>
            <a:r>
              <a:rPr lang="en-US" sz="1100" dirty="0">
                <a:solidFill>
                  <a:schemeClr val="accent3"/>
                </a:solidFill>
                <a:cs typeface="Arial" panose="020B0604020202020204" pitchFamily="34" charset="0"/>
              </a:rPr>
              <a:t>Launch TV Ad Planner Creative Portal</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Launch Linear Addressable by Spot for Single Market </a:t>
            </a:r>
          </a:p>
          <a:p>
            <a:pPr marL="114300" lvl="0" indent="-114300">
              <a:buFont typeface="Arial" panose="020B0604020202020204" pitchFamily="34" charset="0"/>
              <a:buChar char="•"/>
            </a:pPr>
            <a:r>
              <a:rPr lang="en-US" sz="1100" dirty="0">
                <a:solidFill>
                  <a:schemeClr val="accent3"/>
                </a:solidFill>
                <a:cs typeface="Arial" panose="020B0604020202020204" pitchFamily="34" charset="0"/>
              </a:rPr>
              <a:t>Launch Data-driven pricing (Prophet) for the Interconnect</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Launch Quarterly TV Viewership Report</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Increase Tune-In audience sizes with lookalike modeling</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Provide enhanced reporting using linear ad exposure to show strategic audience reach, frequency, and </a:t>
            </a:r>
            <a:r>
              <a:rPr lang="en-US" sz="1100" dirty="0" err="1">
                <a:solidFill>
                  <a:schemeClr val="accent4"/>
                </a:solidFill>
                <a:cs typeface="Arial" panose="020B0604020202020204" pitchFamily="34" charset="0"/>
              </a:rPr>
              <a:t>uniques</a:t>
            </a:r>
            <a:endParaRPr lang="en-US" sz="1100" dirty="0">
              <a:solidFill>
                <a:schemeClr val="accent4"/>
              </a:solidFill>
              <a:cs typeface="Arial" panose="020B0604020202020204" pitchFamily="34" charset="0"/>
            </a:endParaRPr>
          </a:p>
          <a:p>
            <a:pPr marL="114300" lvl="0" indent="-114300">
              <a:buFont typeface="Arial" panose="020B0604020202020204" pitchFamily="34" charset="0"/>
              <a:buChar char="•"/>
            </a:pPr>
            <a:r>
              <a:rPr lang="en-US" sz="1100" dirty="0">
                <a:solidFill>
                  <a:schemeClr val="accent3"/>
                </a:solidFill>
                <a:cs typeface="Arial" panose="020B0604020202020204" pitchFamily="34" charset="0"/>
              </a:rPr>
              <a:t>Incorporate Prophet rates into Audience Intelligence for Local</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Scale Audience Intelligence using STB data to all markets</a:t>
            </a:r>
          </a:p>
        </p:txBody>
      </p:sp>
      <p:sp>
        <p:nvSpPr>
          <p:cNvPr id="21" name="TextBox 20">
            <a:extLst>
              <a:ext uri="{FF2B5EF4-FFF2-40B4-BE49-F238E27FC236}">
                <a16:creationId xmlns:a16="http://schemas.microsoft.com/office/drawing/2014/main" id="{4F3BC266-0F7D-094A-8F8A-A92F5B46DDF6}"/>
              </a:ext>
            </a:extLst>
          </p:cNvPr>
          <p:cNvSpPr txBox="1"/>
          <p:nvPr/>
        </p:nvSpPr>
        <p:spPr>
          <a:xfrm>
            <a:off x="518977" y="2609981"/>
            <a:ext cx="513282" cy="507831"/>
          </a:xfrm>
          <a:prstGeom prst="rect">
            <a:avLst/>
          </a:prstGeom>
          <a:noFill/>
        </p:spPr>
        <p:txBody>
          <a:bodyPr wrap="none" rtlCol="0">
            <a:spAutoFit/>
          </a:bodyPr>
          <a:lstStyle/>
          <a:p>
            <a:pPr algn="ctr"/>
            <a:r>
              <a:rPr lang="en-US" b="1" dirty="0">
                <a:solidFill>
                  <a:schemeClr val="tx2"/>
                </a:solidFill>
                <a:cs typeface="Arial" panose="020B0604020202020204" pitchFamily="34" charset="0"/>
              </a:rPr>
              <a:t>Q3</a:t>
            </a:r>
          </a:p>
          <a:p>
            <a:pPr algn="ctr"/>
            <a:r>
              <a:rPr lang="en-US" sz="900" b="1" dirty="0">
                <a:solidFill>
                  <a:schemeClr val="tx2"/>
                </a:solidFill>
                <a:cs typeface="Arial" panose="020B0604020202020204" pitchFamily="34" charset="0"/>
              </a:rPr>
              <a:t>2019</a:t>
            </a:r>
          </a:p>
        </p:txBody>
      </p:sp>
      <p:sp>
        <p:nvSpPr>
          <p:cNvPr id="22" name="TextBox 21">
            <a:extLst>
              <a:ext uri="{FF2B5EF4-FFF2-40B4-BE49-F238E27FC236}">
                <a16:creationId xmlns:a16="http://schemas.microsoft.com/office/drawing/2014/main" id="{6AB749BF-FB76-8144-85E2-EED71AA383C4}"/>
              </a:ext>
            </a:extLst>
          </p:cNvPr>
          <p:cNvSpPr txBox="1"/>
          <p:nvPr/>
        </p:nvSpPr>
        <p:spPr>
          <a:xfrm>
            <a:off x="2917066" y="3453501"/>
            <a:ext cx="529916" cy="507831"/>
          </a:xfrm>
          <a:prstGeom prst="rect">
            <a:avLst/>
          </a:prstGeom>
          <a:noFill/>
        </p:spPr>
        <p:txBody>
          <a:bodyPr wrap="square" rtlCol="0">
            <a:spAutoFit/>
          </a:bodyPr>
          <a:lstStyle/>
          <a:p>
            <a:pPr algn="ctr"/>
            <a:r>
              <a:rPr lang="en-US" b="1" dirty="0">
                <a:solidFill>
                  <a:schemeClr val="tx2"/>
                </a:solidFill>
                <a:cs typeface="Arial" panose="020B0604020202020204" pitchFamily="34" charset="0"/>
              </a:rPr>
              <a:t>Q4</a:t>
            </a:r>
          </a:p>
          <a:p>
            <a:pPr algn="ctr"/>
            <a:r>
              <a:rPr lang="en-US" sz="900" b="1" dirty="0">
                <a:solidFill>
                  <a:schemeClr val="tx2"/>
                </a:solidFill>
                <a:cs typeface="Arial" panose="020B0604020202020204" pitchFamily="34" charset="0"/>
              </a:rPr>
              <a:t>2019</a:t>
            </a:r>
          </a:p>
        </p:txBody>
      </p:sp>
      <p:sp>
        <p:nvSpPr>
          <p:cNvPr id="23" name="TextBox 22">
            <a:extLst>
              <a:ext uri="{FF2B5EF4-FFF2-40B4-BE49-F238E27FC236}">
                <a16:creationId xmlns:a16="http://schemas.microsoft.com/office/drawing/2014/main" id="{A41896DE-97DB-6248-B79B-312231F7B33E}"/>
              </a:ext>
            </a:extLst>
          </p:cNvPr>
          <p:cNvSpPr txBox="1"/>
          <p:nvPr/>
        </p:nvSpPr>
        <p:spPr>
          <a:xfrm>
            <a:off x="5612511" y="2609981"/>
            <a:ext cx="479619" cy="507831"/>
          </a:xfrm>
          <a:prstGeom prst="rect">
            <a:avLst/>
          </a:prstGeom>
          <a:noFill/>
        </p:spPr>
        <p:txBody>
          <a:bodyPr wrap="none" rtlCol="0">
            <a:spAutoFit/>
          </a:bodyPr>
          <a:lstStyle/>
          <a:p>
            <a:pPr algn="ctr"/>
            <a:r>
              <a:rPr lang="en-US" b="1" dirty="0">
                <a:solidFill>
                  <a:schemeClr val="tx2"/>
                </a:solidFill>
                <a:cs typeface="Arial" panose="020B0604020202020204" pitchFamily="34" charset="0"/>
              </a:rPr>
              <a:t>Q1</a:t>
            </a:r>
          </a:p>
          <a:p>
            <a:pPr algn="ctr"/>
            <a:r>
              <a:rPr lang="en-US" sz="900" b="1" dirty="0">
                <a:solidFill>
                  <a:schemeClr val="tx2"/>
                </a:solidFill>
                <a:cs typeface="Arial" panose="020B0604020202020204" pitchFamily="34" charset="0"/>
              </a:rPr>
              <a:t>2020</a:t>
            </a:r>
          </a:p>
        </p:txBody>
      </p:sp>
      <p:grpSp>
        <p:nvGrpSpPr>
          <p:cNvPr id="28" name="Group 27">
            <a:extLst>
              <a:ext uri="{FF2B5EF4-FFF2-40B4-BE49-F238E27FC236}">
                <a16:creationId xmlns:a16="http://schemas.microsoft.com/office/drawing/2014/main" id="{4C7683CD-9456-3C46-A0C1-1D41593FE750}"/>
              </a:ext>
            </a:extLst>
          </p:cNvPr>
          <p:cNvGrpSpPr/>
          <p:nvPr/>
        </p:nvGrpSpPr>
        <p:grpSpPr>
          <a:xfrm>
            <a:off x="617075" y="3122462"/>
            <a:ext cx="323148" cy="323148"/>
            <a:chOff x="957916" y="2899840"/>
            <a:chExt cx="323148" cy="323148"/>
          </a:xfrm>
        </p:grpSpPr>
        <p:sp>
          <p:nvSpPr>
            <p:cNvPr id="27" name="Oval 26">
              <a:extLst>
                <a:ext uri="{FF2B5EF4-FFF2-40B4-BE49-F238E27FC236}">
                  <a16:creationId xmlns:a16="http://schemas.microsoft.com/office/drawing/2014/main" id="{B89FDBF9-AA9A-4B4B-91BB-247A09A8A570}"/>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Oval 9">
              <a:extLst>
                <a:ext uri="{FF2B5EF4-FFF2-40B4-BE49-F238E27FC236}">
                  <a16:creationId xmlns:a16="http://schemas.microsoft.com/office/drawing/2014/main" id="{6E9F7AD1-DDB3-7345-A777-55C05D36D9CC}"/>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2" name="Group 31">
            <a:extLst>
              <a:ext uri="{FF2B5EF4-FFF2-40B4-BE49-F238E27FC236}">
                <a16:creationId xmlns:a16="http://schemas.microsoft.com/office/drawing/2014/main" id="{440C9B68-2C9C-4D43-949B-2D643EA0DD8F}"/>
              </a:ext>
            </a:extLst>
          </p:cNvPr>
          <p:cNvGrpSpPr/>
          <p:nvPr/>
        </p:nvGrpSpPr>
        <p:grpSpPr>
          <a:xfrm>
            <a:off x="3019739" y="3122462"/>
            <a:ext cx="323148" cy="323148"/>
            <a:chOff x="957916" y="2899840"/>
            <a:chExt cx="323148" cy="323148"/>
          </a:xfrm>
        </p:grpSpPr>
        <p:sp>
          <p:nvSpPr>
            <p:cNvPr id="33" name="Oval 32">
              <a:extLst>
                <a:ext uri="{FF2B5EF4-FFF2-40B4-BE49-F238E27FC236}">
                  <a16:creationId xmlns:a16="http://schemas.microsoft.com/office/drawing/2014/main" id="{E065F8B3-D5E1-A249-97F9-557DEC726E87}"/>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 name="Oval 33">
              <a:extLst>
                <a:ext uri="{FF2B5EF4-FFF2-40B4-BE49-F238E27FC236}">
                  <a16:creationId xmlns:a16="http://schemas.microsoft.com/office/drawing/2014/main" id="{7A4A74F3-F717-6948-80F3-2863494F34E7}"/>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5" name="Group 34">
            <a:extLst>
              <a:ext uri="{FF2B5EF4-FFF2-40B4-BE49-F238E27FC236}">
                <a16:creationId xmlns:a16="http://schemas.microsoft.com/office/drawing/2014/main" id="{E95A0E5E-73C0-FF48-905E-2A78644D6142}"/>
              </a:ext>
            </a:extLst>
          </p:cNvPr>
          <p:cNvGrpSpPr/>
          <p:nvPr/>
        </p:nvGrpSpPr>
        <p:grpSpPr>
          <a:xfrm>
            <a:off x="5693778" y="3122462"/>
            <a:ext cx="323148" cy="323148"/>
            <a:chOff x="957916" y="2899840"/>
            <a:chExt cx="323148" cy="323148"/>
          </a:xfrm>
        </p:grpSpPr>
        <p:sp>
          <p:nvSpPr>
            <p:cNvPr id="36" name="Oval 35">
              <a:extLst>
                <a:ext uri="{FF2B5EF4-FFF2-40B4-BE49-F238E27FC236}">
                  <a16:creationId xmlns:a16="http://schemas.microsoft.com/office/drawing/2014/main" id="{053E0F10-2794-6241-9301-A85888FC6833}"/>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 name="Oval 36">
              <a:extLst>
                <a:ext uri="{FF2B5EF4-FFF2-40B4-BE49-F238E27FC236}">
                  <a16:creationId xmlns:a16="http://schemas.microsoft.com/office/drawing/2014/main" id="{022F97CF-D872-8C40-BF39-5780B9BC35C4}"/>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8" name="Straight Arrow Connector 7">
            <a:extLst>
              <a:ext uri="{FF2B5EF4-FFF2-40B4-BE49-F238E27FC236}">
                <a16:creationId xmlns:a16="http://schemas.microsoft.com/office/drawing/2014/main" id="{C80D20E3-8C4F-6A4C-B357-31D4BAADB40B}"/>
              </a:ext>
            </a:extLst>
          </p:cNvPr>
          <p:cNvCxnSpPr>
            <a:cxnSpLocks/>
          </p:cNvCxnSpPr>
          <p:nvPr/>
        </p:nvCxnSpPr>
        <p:spPr>
          <a:xfrm>
            <a:off x="5852321" y="3433963"/>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CE8B166-7DE7-B74C-8DA2-E883BDE0C92E}"/>
              </a:ext>
            </a:extLst>
          </p:cNvPr>
          <p:cNvCxnSpPr>
            <a:cxnSpLocks/>
          </p:cNvCxnSpPr>
          <p:nvPr/>
        </p:nvCxnSpPr>
        <p:spPr>
          <a:xfrm>
            <a:off x="775618" y="3433963"/>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D914B2B-5B07-0041-B600-7D568F267901}"/>
              </a:ext>
            </a:extLst>
          </p:cNvPr>
          <p:cNvSpPr txBox="1"/>
          <p:nvPr/>
        </p:nvSpPr>
        <p:spPr>
          <a:xfrm>
            <a:off x="609600" y="6054584"/>
            <a:ext cx="2882199" cy="123111"/>
          </a:xfrm>
          <a:prstGeom prst="rect">
            <a:avLst/>
          </a:prstGeom>
          <a:noFill/>
        </p:spPr>
        <p:txBody>
          <a:bodyPr wrap="none" lIns="0" tIns="0" rIns="0" bIns="0" rtlCol="0">
            <a:spAutoFit/>
          </a:bodyPr>
          <a:lstStyle/>
          <a:p>
            <a:r>
              <a:rPr lang="en-US" sz="800" dirty="0">
                <a:cs typeface="Arial" panose="020B0604020202020204" pitchFamily="34" charset="0"/>
              </a:rPr>
              <a:t>* analysts, architects, data scientists, self-service operations</a:t>
            </a:r>
          </a:p>
        </p:txBody>
      </p:sp>
      <p:sp>
        <p:nvSpPr>
          <p:cNvPr id="29" name="TextBox 28">
            <a:extLst>
              <a:ext uri="{FF2B5EF4-FFF2-40B4-BE49-F238E27FC236}">
                <a16:creationId xmlns:a16="http://schemas.microsoft.com/office/drawing/2014/main" id="{DF2FC362-0394-1046-939C-E299C79713C4}"/>
              </a:ext>
            </a:extLst>
          </p:cNvPr>
          <p:cNvSpPr txBox="1"/>
          <p:nvPr/>
        </p:nvSpPr>
        <p:spPr>
          <a:xfrm>
            <a:off x="5833139" y="4102453"/>
            <a:ext cx="5447141" cy="1523494"/>
          </a:xfrm>
          <a:prstGeom prst="rect">
            <a:avLst/>
          </a:prstGeom>
          <a:noFill/>
        </p:spPr>
        <p:txBody>
          <a:bodyPr wrap="square" lIns="0" tIns="0" rIns="0" bIns="0" rtlCol="0">
            <a:spAutoFit/>
          </a:bodyPr>
          <a:lstStyle/>
          <a:p>
            <a:pPr marL="114300" lvl="0" indent="-114300">
              <a:buFont typeface="Arial" panose="020B0604020202020204" pitchFamily="34" charset="0"/>
              <a:buChar char="•"/>
            </a:pPr>
            <a:r>
              <a:rPr lang="en-US" sz="1100" dirty="0">
                <a:solidFill>
                  <a:schemeClr val="accent4"/>
                </a:solidFill>
                <a:cs typeface="Arial" panose="020B0604020202020204" pitchFamily="34" charset="0"/>
              </a:rPr>
              <a:t>Pilot Unified Audience Reporting: Linear + Digital </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Offer Addressable Digital Video for Regional / National advertisers</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Pilot Linear Addressable by Impression for Regional / National advertisers</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Offer data-driven high value programming: Sports</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Offer data-informed Zone &amp; Interconnect Linear Allocations</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Provide HH-level digital ad exposure as foundation for attribution/reporting</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Scale standard conversion analytics for Tune-in</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Scale Plan, Target and Report on Advertiser data (BYOD) </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Offer digital video programmatic capabilities for Political advertisers </a:t>
            </a:r>
          </a:p>
        </p:txBody>
      </p:sp>
      <p:sp>
        <p:nvSpPr>
          <p:cNvPr id="39" name="Rectangle 38">
            <a:extLst>
              <a:ext uri="{FF2B5EF4-FFF2-40B4-BE49-F238E27FC236}">
                <a16:creationId xmlns:a16="http://schemas.microsoft.com/office/drawing/2014/main" id="{47B775CD-7175-9146-B48C-7F47055EE7E1}"/>
              </a:ext>
            </a:extLst>
          </p:cNvPr>
          <p:cNvSpPr/>
          <p:nvPr/>
        </p:nvSpPr>
        <p:spPr>
          <a:xfrm>
            <a:off x="8113305" y="980080"/>
            <a:ext cx="3468379" cy="1523494"/>
          </a:xfrm>
          <a:prstGeom prst="rect">
            <a:avLst/>
          </a:prstGeom>
        </p:spPr>
        <p:txBody>
          <a:bodyPr wrap="square" lIns="0" tIns="0" rIns="0" bIns="0">
            <a:spAutoFit/>
          </a:bodyPr>
          <a:lstStyle/>
          <a:p>
            <a:pPr marL="114300" lvl="0" indent="-114300">
              <a:buFont typeface="Arial" panose="020B0604020202020204" pitchFamily="34" charset="0"/>
              <a:buChar char="•"/>
            </a:pPr>
            <a:r>
              <a:rPr lang="en-US" sz="1100" dirty="0">
                <a:solidFill>
                  <a:schemeClr val="accent2"/>
                </a:solidFill>
                <a:cs typeface="Arial" panose="020B0604020202020204" pitchFamily="34" charset="0"/>
              </a:rPr>
              <a:t>Scale Linear Addressable by Impression for Regional and National advertisers</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Optimize existing campaigns w/ BYOD data</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Scale Unified Audience Planning: Linear + Digital</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Offer data-driven high value programming: Series</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Scale attribution portal </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Scale location, transaction, and brand lift attribution</a:t>
            </a:r>
          </a:p>
          <a:p>
            <a:pPr marL="114300" lvl="0" indent="-114300">
              <a:buFont typeface="Arial" panose="020B0604020202020204" pitchFamily="34" charset="0"/>
              <a:buChar char="•"/>
            </a:pPr>
            <a:r>
              <a:rPr lang="en-US" sz="1100" dirty="0">
                <a:solidFill>
                  <a:schemeClr val="accent4"/>
                </a:solidFill>
                <a:cs typeface="Arial" panose="020B0604020202020204" pitchFamily="34" charset="0"/>
              </a:rPr>
              <a:t>Make attribution optimization segments available </a:t>
            </a:r>
          </a:p>
          <a:p>
            <a:pPr marL="114300" lvl="0" indent="-114300">
              <a:buFont typeface="Arial" panose="020B0604020202020204" pitchFamily="34" charset="0"/>
              <a:buChar char="•"/>
            </a:pPr>
            <a:r>
              <a:rPr lang="en-US" sz="1100" dirty="0">
                <a:solidFill>
                  <a:schemeClr val="accent2"/>
                </a:solidFill>
                <a:cs typeface="Arial" panose="020B0604020202020204" pitchFamily="34" charset="0"/>
              </a:rPr>
              <a:t>Addressable Digital Video for zone clients</a:t>
            </a:r>
          </a:p>
        </p:txBody>
      </p:sp>
      <p:cxnSp>
        <p:nvCxnSpPr>
          <p:cNvPr id="41" name="Straight Arrow Connector 40">
            <a:extLst>
              <a:ext uri="{FF2B5EF4-FFF2-40B4-BE49-F238E27FC236}">
                <a16:creationId xmlns:a16="http://schemas.microsoft.com/office/drawing/2014/main" id="{7CF0614E-684A-B744-9582-18B26523EA73}"/>
              </a:ext>
            </a:extLst>
          </p:cNvPr>
          <p:cNvCxnSpPr/>
          <p:nvPr/>
        </p:nvCxnSpPr>
        <p:spPr>
          <a:xfrm flipV="1">
            <a:off x="8126093" y="2575507"/>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8FAC7F-723C-5F4C-B5B5-7E65EADDAE1B}"/>
              </a:ext>
            </a:extLst>
          </p:cNvPr>
          <p:cNvSpPr txBox="1"/>
          <p:nvPr/>
        </p:nvSpPr>
        <p:spPr>
          <a:xfrm>
            <a:off x="7861846" y="3453501"/>
            <a:ext cx="529916" cy="507831"/>
          </a:xfrm>
          <a:prstGeom prst="rect">
            <a:avLst/>
          </a:prstGeom>
          <a:noFill/>
        </p:spPr>
        <p:txBody>
          <a:bodyPr wrap="square" rtlCol="0">
            <a:spAutoFit/>
          </a:bodyPr>
          <a:lstStyle/>
          <a:p>
            <a:pPr algn="ctr"/>
            <a:r>
              <a:rPr lang="en-US" b="1" dirty="0">
                <a:solidFill>
                  <a:schemeClr val="tx2"/>
                </a:solidFill>
                <a:cs typeface="Arial" panose="020B0604020202020204" pitchFamily="34" charset="0"/>
              </a:rPr>
              <a:t>Q2</a:t>
            </a:r>
          </a:p>
          <a:p>
            <a:pPr algn="ctr"/>
            <a:r>
              <a:rPr lang="en-US" sz="900" b="1" dirty="0">
                <a:solidFill>
                  <a:schemeClr val="tx2"/>
                </a:solidFill>
                <a:cs typeface="Arial" panose="020B0604020202020204" pitchFamily="34" charset="0"/>
              </a:rPr>
              <a:t>2020</a:t>
            </a:r>
          </a:p>
        </p:txBody>
      </p:sp>
      <p:grpSp>
        <p:nvGrpSpPr>
          <p:cNvPr id="43" name="Group 42">
            <a:extLst>
              <a:ext uri="{FF2B5EF4-FFF2-40B4-BE49-F238E27FC236}">
                <a16:creationId xmlns:a16="http://schemas.microsoft.com/office/drawing/2014/main" id="{AABDE004-662D-504F-9262-6CB2EE2A8F43}"/>
              </a:ext>
            </a:extLst>
          </p:cNvPr>
          <p:cNvGrpSpPr/>
          <p:nvPr/>
        </p:nvGrpSpPr>
        <p:grpSpPr>
          <a:xfrm>
            <a:off x="7964519" y="3122462"/>
            <a:ext cx="323148" cy="323148"/>
            <a:chOff x="957916" y="2899840"/>
            <a:chExt cx="323148" cy="323148"/>
          </a:xfrm>
        </p:grpSpPr>
        <p:sp>
          <p:nvSpPr>
            <p:cNvPr id="44" name="Oval 43">
              <a:extLst>
                <a:ext uri="{FF2B5EF4-FFF2-40B4-BE49-F238E27FC236}">
                  <a16:creationId xmlns:a16="http://schemas.microsoft.com/office/drawing/2014/main" id="{FA0B7B28-7FE0-4148-A536-CD47C1824B86}"/>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5" name="Oval 44">
              <a:extLst>
                <a:ext uri="{FF2B5EF4-FFF2-40B4-BE49-F238E27FC236}">
                  <a16:creationId xmlns:a16="http://schemas.microsoft.com/office/drawing/2014/main" id="{61E29B97-55AF-2144-893E-CDA0870764A0}"/>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6" name="TextBox 45">
            <a:extLst>
              <a:ext uri="{FF2B5EF4-FFF2-40B4-BE49-F238E27FC236}">
                <a16:creationId xmlns:a16="http://schemas.microsoft.com/office/drawing/2014/main" id="{61FFBD30-3465-1344-B00E-5A08F33FD11C}"/>
              </a:ext>
            </a:extLst>
          </p:cNvPr>
          <p:cNvSpPr txBox="1"/>
          <p:nvPr/>
        </p:nvSpPr>
        <p:spPr>
          <a:xfrm>
            <a:off x="610315" y="202084"/>
            <a:ext cx="6649094" cy="230832"/>
          </a:xfrm>
          <a:prstGeom prst="rect">
            <a:avLst/>
          </a:prstGeom>
          <a:solidFill>
            <a:srgbClr val="F2F2F2"/>
          </a:solidFill>
          <a:ln w="6350">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cs typeface="Arial" panose="020B0604020202020204" pitchFamily="34" charset="0"/>
              </a:rPr>
              <a:t>Color Codes: </a:t>
            </a:r>
            <a:r>
              <a:rPr lang="en-US" sz="900" dirty="0">
                <a:solidFill>
                  <a:schemeClr val="accent2"/>
                </a:solidFill>
                <a:cs typeface="Arial" panose="020B0604020202020204" pitchFamily="34" charset="0"/>
              </a:rPr>
              <a:t>Smartest Audience Delivery </a:t>
            </a:r>
            <a:r>
              <a:rPr lang="en-US" sz="900" dirty="0">
                <a:solidFill>
                  <a:schemeClr val="tx1"/>
                </a:solidFill>
                <a:cs typeface="Arial" panose="020B0604020202020204" pitchFamily="34" charset="0"/>
              </a:rPr>
              <a:t>-</a:t>
            </a:r>
            <a:r>
              <a:rPr lang="en-US" sz="900" dirty="0">
                <a:solidFill>
                  <a:schemeClr val="accent2"/>
                </a:solidFill>
                <a:cs typeface="Arial" panose="020B0604020202020204" pitchFamily="34" charset="0"/>
              </a:rPr>
              <a:t> </a:t>
            </a:r>
            <a:r>
              <a:rPr lang="en-US" sz="900" dirty="0">
                <a:solidFill>
                  <a:schemeClr val="accent3"/>
                </a:solidFill>
                <a:cs typeface="Arial" panose="020B0604020202020204" pitchFamily="34" charset="0"/>
              </a:rPr>
              <a:t>Simplest Customer Experience </a:t>
            </a:r>
            <a:r>
              <a:rPr lang="en-US" sz="900" dirty="0">
                <a:solidFill>
                  <a:schemeClr val="tx1"/>
                </a:solidFill>
                <a:cs typeface="Arial" panose="020B0604020202020204" pitchFamily="34" charset="0"/>
              </a:rPr>
              <a:t>-</a:t>
            </a:r>
            <a:r>
              <a:rPr lang="en-US" sz="900" dirty="0">
                <a:solidFill>
                  <a:schemeClr val="accent3"/>
                </a:solidFill>
                <a:cs typeface="Arial" panose="020B0604020202020204" pitchFamily="34" charset="0"/>
              </a:rPr>
              <a:t> </a:t>
            </a:r>
            <a:r>
              <a:rPr lang="en-US" sz="900" dirty="0">
                <a:solidFill>
                  <a:schemeClr val="accent4"/>
                </a:solidFill>
                <a:cs typeface="Arial" panose="020B0604020202020204" pitchFamily="34" charset="0"/>
              </a:rPr>
              <a:t>Marketing Solutions / Unparalleled Outcomes</a:t>
            </a:r>
          </a:p>
        </p:txBody>
      </p:sp>
    </p:spTree>
    <p:extLst>
      <p:ext uri="{BB962C8B-B14F-4D97-AF65-F5344CB8AC3E}">
        <p14:creationId xmlns:p14="http://schemas.microsoft.com/office/powerpoint/2010/main" val="121824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7432FB04-02A9-AB4C-A0EB-B38AB8FBD9E1}"/>
              </a:ext>
            </a:extLst>
          </p:cNvPr>
          <p:cNvCxnSpPr>
            <a:cxnSpLocks/>
          </p:cNvCxnSpPr>
          <p:nvPr/>
        </p:nvCxnSpPr>
        <p:spPr>
          <a:xfrm>
            <a:off x="610315" y="3284036"/>
            <a:ext cx="10975260" cy="0"/>
          </a:xfrm>
          <a:prstGeom prst="line">
            <a:avLst/>
          </a:prstGeom>
          <a:ln w="25400">
            <a:solidFill>
              <a:srgbClr val="6A7680"/>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0B8FB0B-F7D4-034A-9B6B-539DD83EBEFA}"/>
              </a:ext>
            </a:extLst>
          </p:cNvPr>
          <p:cNvSpPr>
            <a:spLocks noGrp="1"/>
          </p:cNvSpPr>
          <p:nvPr>
            <p:ph type="sldNum" sz="quarter" idx="12"/>
          </p:nvPr>
        </p:nvSpPr>
        <p:spPr/>
        <p:txBody>
          <a:bodyPr/>
          <a:lstStyle/>
          <a:p>
            <a:fld id="{7E059585-B169-0341-B167-64457CF78206}" type="slidenum">
              <a:rPr lang="en-US" smtClean="0"/>
              <a:pPr/>
              <a:t>17</a:t>
            </a:fld>
            <a:endParaRPr lang="en-US" dirty="0"/>
          </a:p>
        </p:txBody>
      </p:sp>
      <p:sp>
        <p:nvSpPr>
          <p:cNvPr id="3" name="Date Placeholder 2">
            <a:extLst>
              <a:ext uri="{FF2B5EF4-FFF2-40B4-BE49-F238E27FC236}">
                <a16:creationId xmlns:a16="http://schemas.microsoft.com/office/drawing/2014/main" id="{FC7A016B-5370-0943-A79A-D0AE312D5B8A}"/>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4E9A2A55-3EA4-5449-8347-98E24ACE67D1}"/>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6D04DF1F-A3B1-EB40-A6A5-B85F71D06117}"/>
              </a:ext>
            </a:extLst>
          </p:cNvPr>
          <p:cNvSpPr>
            <a:spLocks noGrp="1"/>
          </p:cNvSpPr>
          <p:nvPr>
            <p:ph type="title"/>
          </p:nvPr>
        </p:nvSpPr>
        <p:spPr>
          <a:xfrm>
            <a:off x="610315" y="846764"/>
            <a:ext cx="2679662" cy="281039"/>
          </a:xfrm>
        </p:spPr>
        <p:txBody>
          <a:bodyPr/>
          <a:lstStyle/>
          <a:p>
            <a:r>
              <a:rPr lang="en-US" dirty="0"/>
              <a:t>SYSTEM UPDATES – ACCOMPLISHMENTS</a:t>
            </a:r>
          </a:p>
        </p:txBody>
      </p:sp>
      <p:sp>
        <p:nvSpPr>
          <p:cNvPr id="6" name="Text Placeholder 5">
            <a:extLst>
              <a:ext uri="{FF2B5EF4-FFF2-40B4-BE49-F238E27FC236}">
                <a16:creationId xmlns:a16="http://schemas.microsoft.com/office/drawing/2014/main" id="{7F285A62-773E-2E40-9F40-749681D4783C}"/>
              </a:ext>
            </a:extLst>
          </p:cNvPr>
          <p:cNvSpPr>
            <a:spLocks noGrp="1"/>
          </p:cNvSpPr>
          <p:nvPr>
            <p:ph type="body" sz="quarter" idx="10"/>
          </p:nvPr>
        </p:nvSpPr>
        <p:spPr>
          <a:xfrm>
            <a:off x="610315" y="635000"/>
            <a:ext cx="10972166" cy="153888"/>
          </a:xfrm>
        </p:spPr>
        <p:txBody>
          <a:bodyPr/>
          <a:lstStyle/>
          <a:p>
            <a:r>
              <a:rPr lang="en-US" dirty="0"/>
              <a:t>Progress: Responding to </a:t>
            </a:r>
            <a:r>
              <a:rPr lang="en-US" dirty="0" err="1"/>
              <a:t>eNPS</a:t>
            </a:r>
            <a:endParaRPr lang="en-US" dirty="0"/>
          </a:p>
        </p:txBody>
      </p:sp>
      <p:cxnSp>
        <p:nvCxnSpPr>
          <p:cNvPr id="9" name="Straight Arrow Connector 8">
            <a:extLst>
              <a:ext uri="{FF2B5EF4-FFF2-40B4-BE49-F238E27FC236}">
                <a16:creationId xmlns:a16="http://schemas.microsoft.com/office/drawing/2014/main" id="{6E8AB0AD-EBCE-1C47-AD8D-401D19440815}"/>
              </a:ext>
            </a:extLst>
          </p:cNvPr>
          <p:cNvCxnSpPr/>
          <p:nvPr/>
        </p:nvCxnSpPr>
        <p:spPr>
          <a:xfrm flipV="1">
            <a:off x="4082336" y="2575507"/>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BE0744-8E1E-234C-B2E5-B1FFDA24DB3B}"/>
              </a:ext>
            </a:extLst>
          </p:cNvPr>
          <p:cNvSpPr/>
          <p:nvPr/>
        </p:nvSpPr>
        <p:spPr>
          <a:xfrm>
            <a:off x="4063154" y="1049255"/>
            <a:ext cx="4635972" cy="1456809"/>
          </a:xfrm>
          <a:prstGeom prst="rect">
            <a:avLst/>
          </a:prstGeom>
        </p:spPr>
        <p:txBody>
          <a:bodyPr wrap="square" lIns="0" tIns="0" rIns="0" bIns="0">
            <a:spAutoFit/>
          </a:bodyPr>
          <a:lstStyle/>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Eliminated excel IO and email process by automating NCC digital order execution via Connect (enterprise orders)</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Consolidated payment lockboxes from 4 to 1</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Eliminated swivel chairs by consolidating Accounts Receivable platform from 4 division solutions to 1 enterprise solution</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Enabled ACH payments within the Client Account Portal</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Eliminated bottlenecks in CRT and Support by standardizing digital processes with Ad Copy Portal instream capability</a:t>
            </a:r>
          </a:p>
        </p:txBody>
      </p:sp>
      <p:sp>
        <p:nvSpPr>
          <p:cNvPr id="20" name="TextBox 19">
            <a:extLst>
              <a:ext uri="{FF2B5EF4-FFF2-40B4-BE49-F238E27FC236}">
                <a16:creationId xmlns:a16="http://schemas.microsoft.com/office/drawing/2014/main" id="{7AB6558D-8A31-6141-94E2-0DFA680EC156}"/>
              </a:ext>
            </a:extLst>
          </p:cNvPr>
          <p:cNvSpPr txBox="1"/>
          <p:nvPr/>
        </p:nvSpPr>
        <p:spPr>
          <a:xfrm>
            <a:off x="756436" y="4102453"/>
            <a:ext cx="2642051" cy="1405513"/>
          </a:xfrm>
          <a:prstGeom prst="rect">
            <a:avLst/>
          </a:prstGeom>
          <a:noFill/>
        </p:spPr>
        <p:txBody>
          <a:bodyPr wrap="square" lIns="0" tIns="0" rIns="0" bIns="0" rtlCol="0">
            <a:spAutoFit/>
          </a:bodyPr>
          <a:lstStyle/>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Deployed linear order management system (</a:t>
            </a:r>
            <a:r>
              <a:rPr lang="en-US" sz="1100" dirty="0" err="1">
                <a:solidFill>
                  <a:schemeClr val="accent3"/>
                </a:solidFill>
                <a:cs typeface="Arial" panose="020B0604020202020204" pitchFamily="34" charset="0"/>
              </a:rPr>
              <a:t>OneTIM</a:t>
            </a:r>
            <a:r>
              <a:rPr lang="en-US" sz="1100" dirty="0">
                <a:solidFill>
                  <a:schemeClr val="accent3"/>
                </a:solidFill>
                <a:cs typeface="Arial" panose="020B0604020202020204" pitchFamily="34" charset="0"/>
              </a:rPr>
              <a:t>), reducing # of TIM platforms in regions</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Increased speed of Political Advertising Portal document sync</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Eliminated manual excel process with Hot Sweeps automation delivered within Ad Copy Portal</a:t>
            </a:r>
          </a:p>
        </p:txBody>
      </p:sp>
      <p:sp>
        <p:nvSpPr>
          <p:cNvPr id="21" name="TextBox 20">
            <a:extLst>
              <a:ext uri="{FF2B5EF4-FFF2-40B4-BE49-F238E27FC236}">
                <a16:creationId xmlns:a16="http://schemas.microsoft.com/office/drawing/2014/main" id="{4F3BC266-0F7D-094A-8F8A-A92F5B46DDF6}"/>
              </a:ext>
            </a:extLst>
          </p:cNvPr>
          <p:cNvSpPr txBox="1"/>
          <p:nvPr/>
        </p:nvSpPr>
        <p:spPr>
          <a:xfrm>
            <a:off x="518977" y="2609981"/>
            <a:ext cx="513282" cy="507831"/>
          </a:xfrm>
          <a:prstGeom prst="rect">
            <a:avLst/>
          </a:prstGeom>
          <a:noFill/>
        </p:spPr>
        <p:txBody>
          <a:bodyPr wrap="none" rtlCol="0">
            <a:spAutoFit/>
          </a:bodyPr>
          <a:lstStyle/>
          <a:p>
            <a:pPr algn="ctr"/>
            <a:r>
              <a:rPr lang="en-US" b="1" dirty="0">
                <a:solidFill>
                  <a:schemeClr val="tx2"/>
                </a:solidFill>
                <a:cs typeface="Arial" panose="020B0604020202020204" pitchFamily="34" charset="0"/>
              </a:rPr>
              <a:t>Q4</a:t>
            </a:r>
          </a:p>
          <a:p>
            <a:pPr algn="ctr"/>
            <a:r>
              <a:rPr lang="en-US" sz="900" b="1" dirty="0">
                <a:solidFill>
                  <a:schemeClr val="tx2"/>
                </a:solidFill>
                <a:cs typeface="Arial" panose="020B0604020202020204" pitchFamily="34" charset="0"/>
              </a:rPr>
              <a:t>2018</a:t>
            </a:r>
          </a:p>
        </p:txBody>
      </p:sp>
      <p:sp>
        <p:nvSpPr>
          <p:cNvPr id="22" name="TextBox 21">
            <a:extLst>
              <a:ext uri="{FF2B5EF4-FFF2-40B4-BE49-F238E27FC236}">
                <a16:creationId xmlns:a16="http://schemas.microsoft.com/office/drawing/2014/main" id="{6AB749BF-FB76-8144-85E2-EED71AA383C4}"/>
              </a:ext>
            </a:extLst>
          </p:cNvPr>
          <p:cNvSpPr txBox="1"/>
          <p:nvPr/>
        </p:nvSpPr>
        <p:spPr>
          <a:xfrm>
            <a:off x="3818089" y="3453501"/>
            <a:ext cx="529916" cy="507831"/>
          </a:xfrm>
          <a:prstGeom prst="rect">
            <a:avLst/>
          </a:prstGeom>
          <a:noFill/>
        </p:spPr>
        <p:txBody>
          <a:bodyPr wrap="square" rtlCol="0">
            <a:spAutoFit/>
          </a:bodyPr>
          <a:lstStyle/>
          <a:p>
            <a:pPr algn="ctr"/>
            <a:r>
              <a:rPr lang="en-US" b="1" dirty="0">
                <a:solidFill>
                  <a:schemeClr val="tx2"/>
                </a:solidFill>
                <a:cs typeface="Arial" panose="020B0604020202020204" pitchFamily="34" charset="0"/>
              </a:rPr>
              <a:t>Q1</a:t>
            </a:r>
          </a:p>
          <a:p>
            <a:pPr algn="ctr"/>
            <a:r>
              <a:rPr lang="en-US" sz="900" b="1" dirty="0">
                <a:solidFill>
                  <a:schemeClr val="tx2"/>
                </a:solidFill>
                <a:cs typeface="Arial" panose="020B0604020202020204" pitchFamily="34" charset="0"/>
              </a:rPr>
              <a:t>2019</a:t>
            </a:r>
          </a:p>
        </p:txBody>
      </p:sp>
      <p:sp>
        <p:nvSpPr>
          <p:cNvPr id="23" name="TextBox 22">
            <a:extLst>
              <a:ext uri="{FF2B5EF4-FFF2-40B4-BE49-F238E27FC236}">
                <a16:creationId xmlns:a16="http://schemas.microsoft.com/office/drawing/2014/main" id="{A41896DE-97DB-6248-B79B-312231F7B33E}"/>
              </a:ext>
            </a:extLst>
          </p:cNvPr>
          <p:cNvSpPr txBox="1"/>
          <p:nvPr/>
        </p:nvSpPr>
        <p:spPr>
          <a:xfrm>
            <a:off x="6143164" y="2609981"/>
            <a:ext cx="497252" cy="507831"/>
          </a:xfrm>
          <a:prstGeom prst="rect">
            <a:avLst/>
          </a:prstGeom>
          <a:noFill/>
        </p:spPr>
        <p:txBody>
          <a:bodyPr wrap="none" rtlCol="0">
            <a:spAutoFit/>
          </a:bodyPr>
          <a:lstStyle/>
          <a:p>
            <a:pPr algn="ctr"/>
            <a:r>
              <a:rPr lang="en-US" b="1" dirty="0">
                <a:solidFill>
                  <a:schemeClr val="tx2"/>
                </a:solidFill>
                <a:cs typeface="Arial" panose="020B0604020202020204" pitchFamily="34" charset="0"/>
              </a:rPr>
              <a:t>Q2</a:t>
            </a:r>
          </a:p>
          <a:p>
            <a:pPr algn="ctr"/>
            <a:r>
              <a:rPr lang="en-US" sz="900" b="1" dirty="0">
                <a:solidFill>
                  <a:schemeClr val="tx2"/>
                </a:solidFill>
                <a:cs typeface="Arial" panose="020B0604020202020204" pitchFamily="34" charset="0"/>
              </a:rPr>
              <a:t>2019</a:t>
            </a:r>
          </a:p>
        </p:txBody>
      </p:sp>
      <p:grpSp>
        <p:nvGrpSpPr>
          <p:cNvPr id="28" name="Group 27">
            <a:extLst>
              <a:ext uri="{FF2B5EF4-FFF2-40B4-BE49-F238E27FC236}">
                <a16:creationId xmlns:a16="http://schemas.microsoft.com/office/drawing/2014/main" id="{4C7683CD-9456-3C46-A0C1-1D41593FE750}"/>
              </a:ext>
            </a:extLst>
          </p:cNvPr>
          <p:cNvGrpSpPr/>
          <p:nvPr/>
        </p:nvGrpSpPr>
        <p:grpSpPr>
          <a:xfrm>
            <a:off x="617075" y="3122462"/>
            <a:ext cx="323148" cy="323148"/>
            <a:chOff x="957916" y="2899840"/>
            <a:chExt cx="323148" cy="323148"/>
          </a:xfrm>
        </p:grpSpPr>
        <p:sp>
          <p:nvSpPr>
            <p:cNvPr id="27" name="Oval 26">
              <a:extLst>
                <a:ext uri="{FF2B5EF4-FFF2-40B4-BE49-F238E27FC236}">
                  <a16:creationId xmlns:a16="http://schemas.microsoft.com/office/drawing/2014/main" id="{B89FDBF9-AA9A-4B4B-91BB-247A09A8A570}"/>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Oval 9">
              <a:extLst>
                <a:ext uri="{FF2B5EF4-FFF2-40B4-BE49-F238E27FC236}">
                  <a16:creationId xmlns:a16="http://schemas.microsoft.com/office/drawing/2014/main" id="{6E9F7AD1-DDB3-7345-A777-55C05D36D9CC}"/>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2" name="Group 31">
            <a:extLst>
              <a:ext uri="{FF2B5EF4-FFF2-40B4-BE49-F238E27FC236}">
                <a16:creationId xmlns:a16="http://schemas.microsoft.com/office/drawing/2014/main" id="{440C9B68-2C9C-4D43-949B-2D643EA0DD8F}"/>
              </a:ext>
            </a:extLst>
          </p:cNvPr>
          <p:cNvGrpSpPr/>
          <p:nvPr/>
        </p:nvGrpSpPr>
        <p:grpSpPr>
          <a:xfrm>
            <a:off x="3920762" y="3122462"/>
            <a:ext cx="323148" cy="323148"/>
            <a:chOff x="957916" y="2899840"/>
            <a:chExt cx="323148" cy="323148"/>
          </a:xfrm>
        </p:grpSpPr>
        <p:sp>
          <p:nvSpPr>
            <p:cNvPr id="33" name="Oval 32">
              <a:extLst>
                <a:ext uri="{FF2B5EF4-FFF2-40B4-BE49-F238E27FC236}">
                  <a16:creationId xmlns:a16="http://schemas.microsoft.com/office/drawing/2014/main" id="{E065F8B3-D5E1-A249-97F9-557DEC726E87}"/>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 name="Oval 33">
              <a:extLst>
                <a:ext uri="{FF2B5EF4-FFF2-40B4-BE49-F238E27FC236}">
                  <a16:creationId xmlns:a16="http://schemas.microsoft.com/office/drawing/2014/main" id="{7A4A74F3-F717-6948-80F3-2863494F34E7}"/>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5" name="Group 34">
            <a:extLst>
              <a:ext uri="{FF2B5EF4-FFF2-40B4-BE49-F238E27FC236}">
                <a16:creationId xmlns:a16="http://schemas.microsoft.com/office/drawing/2014/main" id="{E95A0E5E-73C0-FF48-905E-2A78644D6142}"/>
              </a:ext>
            </a:extLst>
          </p:cNvPr>
          <p:cNvGrpSpPr/>
          <p:nvPr/>
        </p:nvGrpSpPr>
        <p:grpSpPr>
          <a:xfrm>
            <a:off x="6233247" y="3122462"/>
            <a:ext cx="323148" cy="323148"/>
            <a:chOff x="957916" y="2899840"/>
            <a:chExt cx="323148" cy="323148"/>
          </a:xfrm>
        </p:grpSpPr>
        <p:sp>
          <p:nvSpPr>
            <p:cNvPr id="36" name="Oval 35">
              <a:extLst>
                <a:ext uri="{FF2B5EF4-FFF2-40B4-BE49-F238E27FC236}">
                  <a16:creationId xmlns:a16="http://schemas.microsoft.com/office/drawing/2014/main" id="{053E0F10-2794-6241-9301-A85888FC6833}"/>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 name="Oval 36">
              <a:extLst>
                <a:ext uri="{FF2B5EF4-FFF2-40B4-BE49-F238E27FC236}">
                  <a16:creationId xmlns:a16="http://schemas.microsoft.com/office/drawing/2014/main" id="{022F97CF-D872-8C40-BF39-5780B9BC35C4}"/>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8" name="Straight Arrow Connector 7">
            <a:extLst>
              <a:ext uri="{FF2B5EF4-FFF2-40B4-BE49-F238E27FC236}">
                <a16:creationId xmlns:a16="http://schemas.microsoft.com/office/drawing/2014/main" id="{C80D20E3-8C4F-6A4C-B357-31D4BAADB40B}"/>
              </a:ext>
            </a:extLst>
          </p:cNvPr>
          <p:cNvCxnSpPr>
            <a:cxnSpLocks/>
          </p:cNvCxnSpPr>
          <p:nvPr/>
        </p:nvCxnSpPr>
        <p:spPr>
          <a:xfrm>
            <a:off x="6391790" y="3433963"/>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CE8B166-7DE7-B74C-8DA2-E883BDE0C92E}"/>
              </a:ext>
            </a:extLst>
          </p:cNvPr>
          <p:cNvCxnSpPr>
            <a:cxnSpLocks/>
          </p:cNvCxnSpPr>
          <p:nvPr/>
        </p:nvCxnSpPr>
        <p:spPr>
          <a:xfrm>
            <a:off x="775618" y="3433963"/>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D914B2B-5B07-0041-B600-7D568F267901}"/>
              </a:ext>
            </a:extLst>
          </p:cNvPr>
          <p:cNvSpPr txBox="1"/>
          <p:nvPr/>
        </p:nvSpPr>
        <p:spPr>
          <a:xfrm>
            <a:off x="609600" y="6054584"/>
            <a:ext cx="2882199" cy="123111"/>
          </a:xfrm>
          <a:prstGeom prst="rect">
            <a:avLst/>
          </a:prstGeom>
          <a:noFill/>
        </p:spPr>
        <p:txBody>
          <a:bodyPr wrap="none" lIns="0" tIns="0" rIns="0" bIns="0" rtlCol="0">
            <a:spAutoFit/>
          </a:bodyPr>
          <a:lstStyle/>
          <a:p>
            <a:r>
              <a:rPr lang="en-US" sz="800" dirty="0">
                <a:cs typeface="Arial" panose="020B0604020202020204" pitchFamily="34" charset="0"/>
              </a:rPr>
              <a:t>* analysts, architects, data scientists, self-service operations</a:t>
            </a:r>
          </a:p>
        </p:txBody>
      </p:sp>
      <p:sp>
        <p:nvSpPr>
          <p:cNvPr id="29" name="TextBox 28">
            <a:extLst>
              <a:ext uri="{FF2B5EF4-FFF2-40B4-BE49-F238E27FC236}">
                <a16:creationId xmlns:a16="http://schemas.microsoft.com/office/drawing/2014/main" id="{DF2FC362-0394-1046-939C-E299C79713C4}"/>
              </a:ext>
            </a:extLst>
          </p:cNvPr>
          <p:cNvSpPr txBox="1"/>
          <p:nvPr/>
        </p:nvSpPr>
        <p:spPr>
          <a:xfrm>
            <a:off x="6372608" y="4102453"/>
            <a:ext cx="5095565" cy="1508105"/>
          </a:xfrm>
          <a:prstGeom prst="rect">
            <a:avLst/>
          </a:prstGeom>
          <a:noFill/>
        </p:spPr>
        <p:txBody>
          <a:bodyPr wrap="square" lIns="0" tIns="0" rIns="0" bIns="0" rtlCol="0">
            <a:spAutoFit/>
          </a:bodyPr>
          <a:lstStyle/>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Deployed Ad Copy Wizard (XG), automating linear traffic instruction</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Automated agency linear revisions via </a:t>
            </a:r>
            <a:r>
              <a:rPr lang="en-US" sz="1100" dirty="0" err="1">
                <a:solidFill>
                  <a:schemeClr val="accent3"/>
                </a:solidFill>
                <a:cs typeface="Arial" panose="020B0604020202020204" pitchFamily="34" charset="0"/>
              </a:rPr>
              <a:t>OneConnect</a:t>
            </a:r>
            <a:r>
              <a:rPr lang="en-US" sz="1100" dirty="0">
                <a:solidFill>
                  <a:schemeClr val="accent3"/>
                </a:solidFill>
                <a:cs typeface="Arial" panose="020B0604020202020204" pitchFamily="34" charset="0"/>
              </a:rPr>
              <a:t> (1st Region)</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Automated enterprise Alerts to AEs notifying at-risk client payment status</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Enabled public access to the Political Advertising archive – eliminating need to store hard copy files at physical locations</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Addressed system latency through </a:t>
            </a:r>
            <a:r>
              <a:rPr lang="en-US" sz="1100" dirty="0" err="1">
                <a:solidFill>
                  <a:schemeClr val="accent3"/>
                </a:solidFill>
                <a:cs typeface="Arial" panose="020B0604020202020204" pitchFamily="34" charset="0"/>
              </a:rPr>
              <a:t>OneTIM</a:t>
            </a:r>
            <a:r>
              <a:rPr lang="en-US" sz="1100" dirty="0">
                <a:solidFill>
                  <a:schemeClr val="accent3"/>
                </a:solidFill>
                <a:cs typeface="Arial" panose="020B0604020202020204" pitchFamily="34" charset="0"/>
              </a:rPr>
              <a:t> release</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Launched enterprise commission tool deployment from 3 tools to 1</a:t>
            </a:r>
          </a:p>
          <a:p>
            <a:pPr marL="114300" lvl="0" indent="-114300">
              <a:spcBef>
                <a:spcPts val="200"/>
              </a:spcBef>
              <a:buFont typeface="Arial" panose="020B0604020202020204" pitchFamily="34" charset="0"/>
              <a:buChar char="•"/>
            </a:pPr>
            <a:r>
              <a:rPr lang="en-US" sz="1100" dirty="0">
                <a:solidFill>
                  <a:schemeClr val="accent3"/>
                </a:solidFill>
                <a:cs typeface="Arial" panose="020B0604020202020204" pitchFamily="34" charset="0"/>
              </a:rPr>
              <a:t>Decommissioned 48 legacy tools/platforms (1H19 effort)</a:t>
            </a:r>
          </a:p>
        </p:txBody>
      </p:sp>
      <p:sp>
        <p:nvSpPr>
          <p:cNvPr id="46" name="TextBox 45">
            <a:extLst>
              <a:ext uri="{FF2B5EF4-FFF2-40B4-BE49-F238E27FC236}">
                <a16:creationId xmlns:a16="http://schemas.microsoft.com/office/drawing/2014/main" id="{61FFBD30-3465-1344-B00E-5A08F33FD11C}"/>
              </a:ext>
            </a:extLst>
          </p:cNvPr>
          <p:cNvSpPr txBox="1"/>
          <p:nvPr/>
        </p:nvSpPr>
        <p:spPr>
          <a:xfrm>
            <a:off x="610315" y="202084"/>
            <a:ext cx="6649094" cy="230832"/>
          </a:xfrm>
          <a:prstGeom prst="rect">
            <a:avLst/>
          </a:prstGeom>
          <a:solidFill>
            <a:srgbClr val="F2F2F2"/>
          </a:solidFill>
          <a:ln w="6350">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cs typeface="Arial" panose="020B0604020202020204" pitchFamily="34" charset="0"/>
              </a:rPr>
              <a:t>Color Codes: </a:t>
            </a:r>
            <a:r>
              <a:rPr lang="en-US" sz="900" dirty="0">
                <a:solidFill>
                  <a:schemeClr val="accent2"/>
                </a:solidFill>
                <a:cs typeface="Arial" panose="020B0604020202020204" pitchFamily="34" charset="0"/>
              </a:rPr>
              <a:t>Smartest Audience Delivery </a:t>
            </a:r>
            <a:r>
              <a:rPr lang="en-US" sz="900" dirty="0">
                <a:solidFill>
                  <a:schemeClr val="tx1"/>
                </a:solidFill>
                <a:cs typeface="Arial" panose="020B0604020202020204" pitchFamily="34" charset="0"/>
              </a:rPr>
              <a:t>-</a:t>
            </a:r>
            <a:r>
              <a:rPr lang="en-US" sz="900" dirty="0">
                <a:solidFill>
                  <a:schemeClr val="accent2"/>
                </a:solidFill>
                <a:cs typeface="Arial" panose="020B0604020202020204" pitchFamily="34" charset="0"/>
              </a:rPr>
              <a:t> </a:t>
            </a:r>
            <a:r>
              <a:rPr lang="en-US" sz="900" dirty="0">
                <a:solidFill>
                  <a:schemeClr val="accent3"/>
                </a:solidFill>
                <a:cs typeface="Arial" panose="020B0604020202020204" pitchFamily="34" charset="0"/>
              </a:rPr>
              <a:t>Simplest Customer Experience </a:t>
            </a:r>
            <a:r>
              <a:rPr lang="en-US" sz="900" dirty="0">
                <a:solidFill>
                  <a:schemeClr val="tx1"/>
                </a:solidFill>
                <a:cs typeface="Arial" panose="020B0604020202020204" pitchFamily="34" charset="0"/>
              </a:rPr>
              <a:t>-</a:t>
            </a:r>
            <a:r>
              <a:rPr lang="en-US" sz="900" dirty="0">
                <a:solidFill>
                  <a:schemeClr val="accent3"/>
                </a:solidFill>
                <a:cs typeface="Arial" panose="020B0604020202020204" pitchFamily="34" charset="0"/>
              </a:rPr>
              <a:t> </a:t>
            </a:r>
            <a:r>
              <a:rPr lang="en-US" sz="900" dirty="0">
                <a:solidFill>
                  <a:schemeClr val="accent4"/>
                </a:solidFill>
                <a:cs typeface="Arial" panose="020B0604020202020204" pitchFamily="34" charset="0"/>
              </a:rPr>
              <a:t>Marketing Solutions / Unparalleled Outcomes</a:t>
            </a:r>
          </a:p>
        </p:txBody>
      </p:sp>
      <p:sp>
        <p:nvSpPr>
          <p:cNvPr id="47" name="TextBox 46">
            <a:extLst>
              <a:ext uri="{FF2B5EF4-FFF2-40B4-BE49-F238E27FC236}">
                <a16:creationId xmlns:a16="http://schemas.microsoft.com/office/drawing/2014/main" id="{C1B149FD-AD57-BB45-BA0D-FF96D31D2CEB}"/>
              </a:ext>
            </a:extLst>
          </p:cNvPr>
          <p:cNvSpPr txBox="1"/>
          <p:nvPr/>
        </p:nvSpPr>
        <p:spPr>
          <a:xfrm>
            <a:off x="1171747" y="3038751"/>
            <a:ext cx="2517490" cy="230832"/>
          </a:xfrm>
          <a:prstGeom prst="rect">
            <a:avLst/>
          </a:prstGeom>
          <a:noFill/>
        </p:spPr>
        <p:txBody>
          <a:bodyPr wrap="square" rtlCol="0">
            <a:spAutoFit/>
          </a:bodyPr>
          <a:lstStyle/>
          <a:p>
            <a:pPr algn="ctr"/>
            <a:r>
              <a:rPr lang="en-US" sz="900" b="1" dirty="0">
                <a:solidFill>
                  <a:schemeClr val="tx2"/>
                </a:solidFill>
                <a:cs typeface="Arial" panose="020B0604020202020204" pitchFamily="34" charset="0"/>
              </a:rPr>
              <a:t>XG Linear roll-outs – all quarters</a:t>
            </a:r>
          </a:p>
        </p:txBody>
      </p:sp>
      <p:sp>
        <p:nvSpPr>
          <p:cNvPr id="48" name="TextBox 47">
            <a:extLst>
              <a:ext uri="{FF2B5EF4-FFF2-40B4-BE49-F238E27FC236}">
                <a16:creationId xmlns:a16="http://schemas.microsoft.com/office/drawing/2014/main" id="{350ACE23-BE07-594F-AE39-CE7B541D8F26}"/>
              </a:ext>
            </a:extLst>
          </p:cNvPr>
          <p:cNvSpPr txBox="1"/>
          <p:nvPr/>
        </p:nvSpPr>
        <p:spPr>
          <a:xfrm>
            <a:off x="9233522" y="202084"/>
            <a:ext cx="2352052" cy="1938992"/>
          </a:xfrm>
          <a:prstGeom prst="rect">
            <a:avLst/>
          </a:prstGeom>
          <a:solidFill>
            <a:srgbClr val="F2F2F2"/>
          </a:solidFill>
          <a:ln w="6350">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0"/>
              </a:spcBef>
            </a:pPr>
            <a:r>
              <a:rPr lang="en-US" sz="1050" b="1" dirty="0" err="1">
                <a:cs typeface="Arial" panose="020B0604020202020204" pitchFamily="34" charset="0"/>
              </a:rPr>
              <a:t>eNPS</a:t>
            </a:r>
            <a:r>
              <a:rPr lang="en-US" sz="1050" b="1" dirty="0">
                <a:cs typeface="Arial" panose="020B0604020202020204" pitchFamily="34" charset="0"/>
              </a:rPr>
              <a:t> System &amp; Tool Themes:</a:t>
            </a:r>
          </a:p>
          <a:p>
            <a:pPr marL="114300" indent="-114300">
              <a:spcBef>
                <a:spcPts val="200"/>
              </a:spcBef>
              <a:buFont typeface="Arial" panose="020B0604020202020204" pitchFamily="34" charset="0"/>
              <a:buChar char="•"/>
            </a:pPr>
            <a:r>
              <a:rPr lang="en-US" sz="1050" dirty="0">
                <a:cs typeface="Arial" panose="020B0604020202020204" pitchFamily="34" charset="0"/>
              </a:rPr>
              <a:t>Too many systems</a:t>
            </a:r>
          </a:p>
          <a:p>
            <a:pPr marL="114300" indent="-114300">
              <a:spcBef>
                <a:spcPts val="200"/>
              </a:spcBef>
              <a:buFont typeface="Arial" panose="020B0604020202020204" pitchFamily="34" charset="0"/>
              <a:buChar char="•"/>
            </a:pPr>
            <a:r>
              <a:rPr lang="en-US" sz="1050" dirty="0">
                <a:cs typeface="Arial" panose="020B0604020202020204" pitchFamily="34" charset="0"/>
              </a:rPr>
              <a:t>Too much manual work</a:t>
            </a:r>
          </a:p>
          <a:p>
            <a:pPr marL="114300" indent="-114300">
              <a:spcBef>
                <a:spcPts val="200"/>
              </a:spcBef>
              <a:buFont typeface="Arial" panose="020B0604020202020204" pitchFamily="34" charset="0"/>
              <a:buChar char="•"/>
            </a:pPr>
            <a:r>
              <a:rPr lang="en-US" sz="1050" dirty="0">
                <a:cs typeface="Arial" panose="020B0604020202020204" pitchFamily="34" charset="0"/>
              </a:rPr>
              <a:t>Too many swivel chair processes</a:t>
            </a:r>
          </a:p>
          <a:p>
            <a:pPr marL="114300" indent="-114300">
              <a:spcBef>
                <a:spcPts val="200"/>
              </a:spcBef>
              <a:buFont typeface="Arial" panose="020B0604020202020204" pitchFamily="34" charset="0"/>
              <a:buChar char="•"/>
            </a:pPr>
            <a:r>
              <a:rPr lang="en-US" sz="1050" dirty="0">
                <a:cs typeface="Arial" panose="020B0604020202020204" pitchFamily="34" charset="0"/>
              </a:rPr>
              <a:t>Need more system integration</a:t>
            </a:r>
          </a:p>
          <a:p>
            <a:pPr marL="114300" indent="-114300">
              <a:spcBef>
                <a:spcPts val="200"/>
              </a:spcBef>
              <a:buFont typeface="Arial" panose="020B0604020202020204" pitchFamily="34" charset="0"/>
              <a:buChar char="•"/>
            </a:pPr>
            <a:r>
              <a:rPr lang="en-US" sz="1050" dirty="0" err="1">
                <a:cs typeface="Arial" panose="020B0604020202020204" pitchFamily="34" charset="0"/>
              </a:rPr>
              <a:t>OneTIM</a:t>
            </a:r>
            <a:r>
              <a:rPr lang="en-US" sz="1050" dirty="0">
                <a:cs typeface="Arial" panose="020B0604020202020204" pitchFamily="34" charset="0"/>
              </a:rPr>
              <a:t> latency </a:t>
            </a:r>
          </a:p>
          <a:p>
            <a:pPr marL="114300" indent="-114300">
              <a:spcBef>
                <a:spcPts val="200"/>
              </a:spcBef>
              <a:buFont typeface="Arial" panose="020B0604020202020204" pitchFamily="34" charset="0"/>
              <a:buChar char="•"/>
            </a:pPr>
            <a:r>
              <a:rPr lang="en-US" sz="1050" dirty="0">
                <a:cs typeface="Arial" panose="020B0604020202020204" pitchFamily="34" charset="0"/>
              </a:rPr>
              <a:t>XG capabilities</a:t>
            </a:r>
          </a:p>
          <a:p>
            <a:pPr marL="114300" indent="-114300">
              <a:spcBef>
                <a:spcPts val="200"/>
              </a:spcBef>
              <a:buFont typeface="Arial" panose="020B0604020202020204" pitchFamily="34" charset="0"/>
              <a:buChar char="•"/>
            </a:pPr>
            <a:r>
              <a:rPr lang="en-US" sz="1050" dirty="0">
                <a:cs typeface="Arial" panose="020B0604020202020204" pitchFamily="34" charset="0"/>
              </a:rPr>
              <a:t>CRT/ACP challenges/latency</a:t>
            </a:r>
          </a:p>
          <a:p>
            <a:pPr marL="114300" indent="-114300">
              <a:spcBef>
                <a:spcPts val="200"/>
              </a:spcBef>
              <a:buFont typeface="Arial" panose="020B0604020202020204" pitchFamily="34" charset="0"/>
              <a:buChar char="•"/>
            </a:pPr>
            <a:r>
              <a:rPr lang="en-US" sz="1050" dirty="0">
                <a:cs typeface="Arial" panose="020B0604020202020204" pitchFamily="34" charset="0"/>
              </a:rPr>
              <a:t>Need a true CRM platform</a:t>
            </a:r>
          </a:p>
          <a:p>
            <a:pPr marL="114300" indent="-114300">
              <a:spcBef>
                <a:spcPts val="200"/>
              </a:spcBef>
              <a:buFont typeface="Arial" panose="020B0604020202020204" pitchFamily="34" charset="0"/>
              <a:buChar char="•"/>
            </a:pPr>
            <a:r>
              <a:rPr lang="en-US" sz="1050" dirty="0">
                <a:cs typeface="Arial" panose="020B0604020202020204" pitchFamily="34" charset="0"/>
              </a:rPr>
              <a:t>Need for Impressions invoicing</a:t>
            </a:r>
          </a:p>
        </p:txBody>
      </p:sp>
    </p:spTree>
    <p:extLst>
      <p:ext uri="{BB962C8B-B14F-4D97-AF65-F5344CB8AC3E}">
        <p14:creationId xmlns:p14="http://schemas.microsoft.com/office/powerpoint/2010/main" val="3330433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7432FB04-02A9-AB4C-A0EB-B38AB8FBD9E1}"/>
              </a:ext>
            </a:extLst>
          </p:cNvPr>
          <p:cNvCxnSpPr>
            <a:cxnSpLocks/>
          </p:cNvCxnSpPr>
          <p:nvPr/>
        </p:nvCxnSpPr>
        <p:spPr>
          <a:xfrm>
            <a:off x="610315" y="3706268"/>
            <a:ext cx="10975260" cy="0"/>
          </a:xfrm>
          <a:prstGeom prst="line">
            <a:avLst/>
          </a:prstGeom>
          <a:ln w="25400">
            <a:solidFill>
              <a:srgbClr val="6A7680"/>
            </a:solidFill>
            <a:tailEnd type="triangle" w="lg"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0B8FB0B-F7D4-034A-9B6B-539DD83EBEFA}"/>
              </a:ext>
            </a:extLst>
          </p:cNvPr>
          <p:cNvSpPr>
            <a:spLocks noGrp="1"/>
          </p:cNvSpPr>
          <p:nvPr>
            <p:ph type="sldNum" sz="quarter" idx="12"/>
          </p:nvPr>
        </p:nvSpPr>
        <p:spPr/>
        <p:txBody>
          <a:bodyPr/>
          <a:lstStyle/>
          <a:p>
            <a:fld id="{7E059585-B169-0341-B167-64457CF78206}" type="slidenum">
              <a:rPr lang="en-US" smtClean="0"/>
              <a:pPr/>
              <a:t>18</a:t>
            </a:fld>
            <a:endParaRPr lang="en-US" dirty="0"/>
          </a:p>
        </p:txBody>
      </p:sp>
      <p:sp>
        <p:nvSpPr>
          <p:cNvPr id="3" name="Date Placeholder 2">
            <a:extLst>
              <a:ext uri="{FF2B5EF4-FFF2-40B4-BE49-F238E27FC236}">
                <a16:creationId xmlns:a16="http://schemas.microsoft.com/office/drawing/2014/main" id="{FC7A016B-5370-0943-A79A-D0AE312D5B8A}"/>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4E9A2A55-3EA4-5449-8347-98E24ACE67D1}"/>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6D04DF1F-A3B1-EB40-A6A5-B85F71D06117}"/>
              </a:ext>
            </a:extLst>
          </p:cNvPr>
          <p:cNvSpPr>
            <a:spLocks noGrp="1"/>
          </p:cNvSpPr>
          <p:nvPr>
            <p:ph type="title"/>
          </p:nvPr>
        </p:nvSpPr>
        <p:spPr>
          <a:xfrm>
            <a:off x="610315" y="846764"/>
            <a:ext cx="2679662" cy="281039"/>
          </a:xfrm>
        </p:spPr>
        <p:txBody>
          <a:bodyPr/>
          <a:lstStyle/>
          <a:p>
            <a:r>
              <a:rPr lang="en-US" dirty="0"/>
              <a:t>SYSTEM UPDATES</a:t>
            </a:r>
          </a:p>
        </p:txBody>
      </p:sp>
      <p:sp>
        <p:nvSpPr>
          <p:cNvPr id="6" name="Text Placeholder 5">
            <a:extLst>
              <a:ext uri="{FF2B5EF4-FFF2-40B4-BE49-F238E27FC236}">
                <a16:creationId xmlns:a16="http://schemas.microsoft.com/office/drawing/2014/main" id="{7F285A62-773E-2E40-9F40-749681D4783C}"/>
              </a:ext>
            </a:extLst>
          </p:cNvPr>
          <p:cNvSpPr>
            <a:spLocks noGrp="1"/>
          </p:cNvSpPr>
          <p:nvPr>
            <p:ph type="body" sz="quarter" idx="10"/>
          </p:nvPr>
        </p:nvSpPr>
        <p:spPr>
          <a:xfrm>
            <a:off x="610315" y="635000"/>
            <a:ext cx="10972166" cy="153888"/>
          </a:xfrm>
        </p:spPr>
        <p:txBody>
          <a:bodyPr/>
          <a:lstStyle/>
          <a:p>
            <a:r>
              <a:rPr lang="en-US" dirty="0"/>
              <a:t>Future</a:t>
            </a:r>
          </a:p>
        </p:txBody>
      </p:sp>
      <p:cxnSp>
        <p:nvCxnSpPr>
          <p:cNvPr id="9" name="Straight Arrow Connector 8">
            <a:extLst>
              <a:ext uri="{FF2B5EF4-FFF2-40B4-BE49-F238E27FC236}">
                <a16:creationId xmlns:a16="http://schemas.microsoft.com/office/drawing/2014/main" id="{6E8AB0AD-EBCE-1C47-AD8D-401D19440815}"/>
              </a:ext>
            </a:extLst>
          </p:cNvPr>
          <p:cNvCxnSpPr/>
          <p:nvPr/>
        </p:nvCxnSpPr>
        <p:spPr>
          <a:xfrm flipV="1">
            <a:off x="3228882" y="2997739"/>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BE0744-8E1E-234C-B2E5-B1FFDA24DB3B}"/>
              </a:ext>
            </a:extLst>
          </p:cNvPr>
          <p:cNvSpPr/>
          <p:nvPr/>
        </p:nvSpPr>
        <p:spPr>
          <a:xfrm>
            <a:off x="1420809" y="1503680"/>
            <a:ext cx="5641275" cy="1410643"/>
          </a:xfrm>
          <a:prstGeom prst="rect">
            <a:avLst/>
          </a:prstGeom>
        </p:spPr>
        <p:txBody>
          <a:bodyPr wrap="square" lIns="0" tIns="0" rIns="0" bIns="0">
            <a:spAutoFit/>
          </a:bodyPr>
          <a:lstStyle/>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Develop 2020 investment roadmap in automation, tool reduction &amp; tech stack simplification</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Begin Phase 1 of CRM with enhanced UI / Workflow and mobile capabilities</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Pilot digital campaign execution through FreeWheel Advertisers for Strata agencies</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Launch Sales Playbook</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Automate agency linear revisions at scale via </a:t>
            </a:r>
            <a:r>
              <a:rPr lang="en-US" sz="1000" dirty="0" err="1">
                <a:solidFill>
                  <a:schemeClr val="accent3"/>
                </a:solidFill>
                <a:cs typeface="Arial" panose="020B0604020202020204" pitchFamily="34" charset="0"/>
              </a:rPr>
              <a:t>OneConnect</a:t>
            </a:r>
            <a:endParaRPr lang="en-US" sz="1000" dirty="0">
              <a:solidFill>
                <a:schemeClr val="accent3"/>
              </a:solidFill>
              <a:cs typeface="Arial" panose="020B0604020202020204" pitchFamily="34" charset="0"/>
            </a:endParaRP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Deliver traffic workflow tool </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Increase automation of digital copy instructions</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Automate document upload to Political Advertising Archive</a:t>
            </a:r>
          </a:p>
        </p:txBody>
      </p:sp>
      <p:sp>
        <p:nvSpPr>
          <p:cNvPr id="20" name="TextBox 19">
            <a:extLst>
              <a:ext uri="{FF2B5EF4-FFF2-40B4-BE49-F238E27FC236}">
                <a16:creationId xmlns:a16="http://schemas.microsoft.com/office/drawing/2014/main" id="{7AB6558D-8A31-6141-94E2-0DFA680EC156}"/>
              </a:ext>
            </a:extLst>
          </p:cNvPr>
          <p:cNvSpPr txBox="1"/>
          <p:nvPr/>
        </p:nvSpPr>
        <p:spPr>
          <a:xfrm>
            <a:off x="756436" y="4524685"/>
            <a:ext cx="5476811" cy="1231106"/>
          </a:xfrm>
          <a:prstGeom prst="rect">
            <a:avLst/>
          </a:prstGeom>
          <a:noFill/>
        </p:spPr>
        <p:txBody>
          <a:bodyPr wrap="square" lIns="0" tIns="0" rIns="0" bIns="0" rtlCol="0">
            <a:spAutoFit/>
          </a:bodyPr>
          <a:lstStyle/>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Enable A/X billing via Central billing, eliminating manual copy management process</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Fully automate NCC digital order execution (in-market orders)</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Redesign Client Account Portal</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Automate commissions payments for AEs temporarily servicing an account</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Incrementally automate digital content delivery</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Reduce latency through investment in Ad Copy Portal</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Lead discovery sessions to diagnosis 'pain' for EEs to do their jobs</a:t>
            </a:r>
          </a:p>
        </p:txBody>
      </p:sp>
      <p:sp>
        <p:nvSpPr>
          <p:cNvPr id="21" name="TextBox 20">
            <a:extLst>
              <a:ext uri="{FF2B5EF4-FFF2-40B4-BE49-F238E27FC236}">
                <a16:creationId xmlns:a16="http://schemas.microsoft.com/office/drawing/2014/main" id="{4F3BC266-0F7D-094A-8F8A-A92F5B46DDF6}"/>
              </a:ext>
            </a:extLst>
          </p:cNvPr>
          <p:cNvSpPr txBox="1"/>
          <p:nvPr/>
        </p:nvSpPr>
        <p:spPr>
          <a:xfrm>
            <a:off x="523786" y="3032213"/>
            <a:ext cx="503664" cy="507831"/>
          </a:xfrm>
          <a:prstGeom prst="rect">
            <a:avLst/>
          </a:prstGeom>
          <a:noFill/>
        </p:spPr>
        <p:txBody>
          <a:bodyPr wrap="none" rtlCol="0">
            <a:spAutoFit/>
          </a:bodyPr>
          <a:lstStyle/>
          <a:p>
            <a:pPr algn="ctr"/>
            <a:r>
              <a:rPr lang="en-US" b="1" dirty="0">
                <a:solidFill>
                  <a:schemeClr val="tx2"/>
                </a:solidFill>
                <a:cs typeface="Arial" panose="020B0604020202020204" pitchFamily="34" charset="0"/>
              </a:rPr>
              <a:t>Q3</a:t>
            </a:r>
          </a:p>
          <a:p>
            <a:pPr algn="ctr"/>
            <a:r>
              <a:rPr lang="en-US" sz="900" b="1" dirty="0">
                <a:solidFill>
                  <a:schemeClr val="tx2"/>
                </a:solidFill>
                <a:cs typeface="Arial" panose="020B0604020202020204" pitchFamily="34" charset="0"/>
              </a:rPr>
              <a:t>2019</a:t>
            </a:r>
          </a:p>
        </p:txBody>
      </p:sp>
      <p:sp>
        <p:nvSpPr>
          <p:cNvPr id="22" name="TextBox 21">
            <a:extLst>
              <a:ext uri="{FF2B5EF4-FFF2-40B4-BE49-F238E27FC236}">
                <a16:creationId xmlns:a16="http://schemas.microsoft.com/office/drawing/2014/main" id="{6AB749BF-FB76-8144-85E2-EED71AA383C4}"/>
              </a:ext>
            </a:extLst>
          </p:cNvPr>
          <p:cNvSpPr txBox="1"/>
          <p:nvPr/>
        </p:nvSpPr>
        <p:spPr>
          <a:xfrm>
            <a:off x="2964635" y="3875733"/>
            <a:ext cx="529916" cy="507831"/>
          </a:xfrm>
          <a:prstGeom prst="rect">
            <a:avLst/>
          </a:prstGeom>
          <a:noFill/>
        </p:spPr>
        <p:txBody>
          <a:bodyPr wrap="square" rtlCol="0">
            <a:spAutoFit/>
          </a:bodyPr>
          <a:lstStyle/>
          <a:p>
            <a:pPr algn="ctr"/>
            <a:r>
              <a:rPr lang="en-US" b="1" dirty="0">
                <a:solidFill>
                  <a:schemeClr val="tx2"/>
                </a:solidFill>
                <a:cs typeface="Arial" panose="020B0604020202020204" pitchFamily="34" charset="0"/>
              </a:rPr>
              <a:t>Q4</a:t>
            </a:r>
          </a:p>
          <a:p>
            <a:pPr algn="ctr"/>
            <a:r>
              <a:rPr lang="en-US" sz="900" b="1" dirty="0">
                <a:solidFill>
                  <a:schemeClr val="tx2"/>
                </a:solidFill>
                <a:cs typeface="Arial" panose="020B0604020202020204" pitchFamily="34" charset="0"/>
              </a:rPr>
              <a:t>2019</a:t>
            </a:r>
          </a:p>
        </p:txBody>
      </p:sp>
      <p:sp>
        <p:nvSpPr>
          <p:cNvPr id="23" name="TextBox 22">
            <a:extLst>
              <a:ext uri="{FF2B5EF4-FFF2-40B4-BE49-F238E27FC236}">
                <a16:creationId xmlns:a16="http://schemas.microsoft.com/office/drawing/2014/main" id="{A41896DE-97DB-6248-B79B-312231F7B33E}"/>
              </a:ext>
            </a:extLst>
          </p:cNvPr>
          <p:cNvSpPr txBox="1"/>
          <p:nvPr/>
        </p:nvSpPr>
        <p:spPr>
          <a:xfrm>
            <a:off x="5993437" y="3032213"/>
            <a:ext cx="479619" cy="507831"/>
          </a:xfrm>
          <a:prstGeom prst="rect">
            <a:avLst/>
          </a:prstGeom>
          <a:noFill/>
        </p:spPr>
        <p:txBody>
          <a:bodyPr wrap="none" rtlCol="0">
            <a:spAutoFit/>
          </a:bodyPr>
          <a:lstStyle/>
          <a:p>
            <a:pPr algn="ctr"/>
            <a:r>
              <a:rPr lang="en-US" b="1" dirty="0">
                <a:solidFill>
                  <a:schemeClr val="tx2"/>
                </a:solidFill>
                <a:cs typeface="Arial" panose="020B0604020202020204" pitchFamily="34" charset="0"/>
              </a:rPr>
              <a:t>Q1</a:t>
            </a:r>
          </a:p>
          <a:p>
            <a:pPr algn="ctr"/>
            <a:r>
              <a:rPr lang="en-US" sz="900" b="1" dirty="0">
                <a:solidFill>
                  <a:schemeClr val="tx2"/>
                </a:solidFill>
                <a:cs typeface="Arial" panose="020B0604020202020204" pitchFamily="34" charset="0"/>
              </a:rPr>
              <a:t>2020</a:t>
            </a:r>
          </a:p>
        </p:txBody>
      </p:sp>
      <p:grpSp>
        <p:nvGrpSpPr>
          <p:cNvPr id="28" name="Group 27">
            <a:extLst>
              <a:ext uri="{FF2B5EF4-FFF2-40B4-BE49-F238E27FC236}">
                <a16:creationId xmlns:a16="http://schemas.microsoft.com/office/drawing/2014/main" id="{4C7683CD-9456-3C46-A0C1-1D41593FE750}"/>
              </a:ext>
            </a:extLst>
          </p:cNvPr>
          <p:cNvGrpSpPr/>
          <p:nvPr/>
        </p:nvGrpSpPr>
        <p:grpSpPr>
          <a:xfrm>
            <a:off x="617075" y="3544694"/>
            <a:ext cx="323148" cy="323148"/>
            <a:chOff x="957916" y="2899840"/>
            <a:chExt cx="323148" cy="323148"/>
          </a:xfrm>
        </p:grpSpPr>
        <p:sp>
          <p:nvSpPr>
            <p:cNvPr id="27" name="Oval 26">
              <a:extLst>
                <a:ext uri="{FF2B5EF4-FFF2-40B4-BE49-F238E27FC236}">
                  <a16:creationId xmlns:a16="http://schemas.microsoft.com/office/drawing/2014/main" id="{B89FDBF9-AA9A-4B4B-91BB-247A09A8A570}"/>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Oval 9">
              <a:extLst>
                <a:ext uri="{FF2B5EF4-FFF2-40B4-BE49-F238E27FC236}">
                  <a16:creationId xmlns:a16="http://schemas.microsoft.com/office/drawing/2014/main" id="{6E9F7AD1-DDB3-7345-A777-55C05D36D9CC}"/>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2" name="Group 31">
            <a:extLst>
              <a:ext uri="{FF2B5EF4-FFF2-40B4-BE49-F238E27FC236}">
                <a16:creationId xmlns:a16="http://schemas.microsoft.com/office/drawing/2014/main" id="{440C9B68-2C9C-4D43-949B-2D643EA0DD8F}"/>
              </a:ext>
            </a:extLst>
          </p:cNvPr>
          <p:cNvGrpSpPr/>
          <p:nvPr/>
        </p:nvGrpSpPr>
        <p:grpSpPr>
          <a:xfrm>
            <a:off x="3067308" y="3544694"/>
            <a:ext cx="323148" cy="323148"/>
            <a:chOff x="957916" y="2899840"/>
            <a:chExt cx="323148" cy="323148"/>
          </a:xfrm>
        </p:grpSpPr>
        <p:sp>
          <p:nvSpPr>
            <p:cNvPr id="33" name="Oval 32">
              <a:extLst>
                <a:ext uri="{FF2B5EF4-FFF2-40B4-BE49-F238E27FC236}">
                  <a16:creationId xmlns:a16="http://schemas.microsoft.com/office/drawing/2014/main" id="{E065F8B3-D5E1-A249-97F9-557DEC726E87}"/>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 name="Oval 33">
              <a:extLst>
                <a:ext uri="{FF2B5EF4-FFF2-40B4-BE49-F238E27FC236}">
                  <a16:creationId xmlns:a16="http://schemas.microsoft.com/office/drawing/2014/main" id="{7A4A74F3-F717-6948-80F3-2863494F34E7}"/>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5" name="Group 34">
            <a:extLst>
              <a:ext uri="{FF2B5EF4-FFF2-40B4-BE49-F238E27FC236}">
                <a16:creationId xmlns:a16="http://schemas.microsoft.com/office/drawing/2014/main" id="{E95A0E5E-73C0-FF48-905E-2A78644D6142}"/>
              </a:ext>
            </a:extLst>
          </p:cNvPr>
          <p:cNvGrpSpPr/>
          <p:nvPr/>
        </p:nvGrpSpPr>
        <p:grpSpPr>
          <a:xfrm>
            <a:off x="6074704" y="3544694"/>
            <a:ext cx="323148" cy="323148"/>
            <a:chOff x="957916" y="2899840"/>
            <a:chExt cx="323148" cy="323148"/>
          </a:xfrm>
        </p:grpSpPr>
        <p:sp>
          <p:nvSpPr>
            <p:cNvPr id="36" name="Oval 35">
              <a:extLst>
                <a:ext uri="{FF2B5EF4-FFF2-40B4-BE49-F238E27FC236}">
                  <a16:creationId xmlns:a16="http://schemas.microsoft.com/office/drawing/2014/main" id="{053E0F10-2794-6241-9301-A85888FC6833}"/>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 name="Oval 36">
              <a:extLst>
                <a:ext uri="{FF2B5EF4-FFF2-40B4-BE49-F238E27FC236}">
                  <a16:creationId xmlns:a16="http://schemas.microsoft.com/office/drawing/2014/main" id="{022F97CF-D872-8C40-BF39-5780B9BC35C4}"/>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8" name="Straight Arrow Connector 7">
            <a:extLst>
              <a:ext uri="{FF2B5EF4-FFF2-40B4-BE49-F238E27FC236}">
                <a16:creationId xmlns:a16="http://schemas.microsoft.com/office/drawing/2014/main" id="{C80D20E3-8C4F-6A4C-B357-31D4BAADB40B}"/>
              </a:ext>
            </a:extLst>
          </p:cNvPr>
          <p:cNvCxnSpPr>
            <a:cxnSpLocks/>
          </p:cNvCxnSpPr>
          <p:nvPr/>
        </p:nvCxnSpPr>
        <p:spPr>
          <a:xfrm>
            <a:off x="6233247" y="3856195"/>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CE8B166-7DE7-B74C-8DA2-E883BDE0C92E}"/>
              </a:ext>
            </a:extLst>
          </p:cNvPr>
          <p:cNvCxnSpPr>
            <a:cxnSpLocks/>
          </p:cNvCxnSpPr>
          <p:nvPr/>
        </p:nvCxnSpPr>
        <p:spPr>
          <a:xfrm>
            <a:off x="775618" y="3856195"/>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D914B2B-5B07-0041-B600-7D568F267901}"/>
              </a:ext>
            </a:extLst>
          </p:cNvPr>
          <p:cNvSpPr txBox="1"/>
          <p:nvPr/>
        </p:nvSpPr>
        <p:spPr>
          <a:xfrm>
            <a:off x="609600" y="6054584"/>
            <a:ext cx="2882199" cy="123111"/>
          </a:xfrm>
          <a:prstGeom prst="rect">
            <a:avLst/>
          </a:prstGeom>
          <a:noFill/>
        </p:spPr>
        <p:txBody>
          <a:bodyPr wrap="none" lIns="0" tIns="0" rIns="0" bIns="0" rtlCol="0">
            <a:spAutoFit/>
          </a:bodyPr>
          <a:lstStyle/>
          <a:p>
            <a:r>
              <a:rPr lang="en-US" sz="800" dirty="0">
                <a:cs typeface="Arial" panose="020B0604020202020204" pitchFamily="34" charset="0"/>
              </a:rPr>
              <a:t>* analysts, architects, data scientists, self-service operations</a:t>
            </a:r>
          </a:p>
        </p:txBody>
      </p:sp>
      <p:sp>
        <p:nvSpPr>
          <p:cNvPr id="29" name="TextBox 28">
            <a:extLst>
              <a:ext uri="{FF2B5EF4-FFF2-40B4-BE49-F238E27FC236}">
                <a16:creationId xmlns:a16="http://schemas.microsoft.com/office/drawing/2014/main" id="{DF2FC362-0394-1046-939C-E299C79713C4}"/>
              </a:ext>
            </a:extLst>
          </p:cNvPr>
          <p:cNvSpPr txBox="1"/>
          <p:nvPr/>
        </p:nvSpPr>
        <p:spPr>
          <a:xfrm>
            <a:off x="6214066" y="4524685"/>
            <a:ext cx="2588435" cy="1179810"/>
          </a:xfrm>
          <a:prstGeom prst="rect">
            <a:avLst/>
          </a:prstGeom>
          <a:noFill/>
        </p:spPr>
        <p:txBody>
          <a:bodyPr wrap="square" lIns="0" tIns="0" rIns="0" bIns="0" rtlCol="0">
            <a:spAutoFit/>
          </a:bodyPr>
          <a:lstStyle/>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Enable Linear Addressable by</a:t>
            </a:r>
            <a:br>
              <a:rPr lang="en-US" sz="1000" dirty="0">
                <a:solidFill>
                  <a:schemeClr val="accent3"/>
                </a:solidFill>
                <a:cs typeface="Arial" panose="020B0604020202020204" pitchFamily="34" charset="0"/>
              </a:rPr>
            </a:br>
            <a:r>
              <a:rPr lang="en-US" sz="1000" dirty="0">
                <a:solidFill>
                  <a:schemeClr val="accent3"/>
                </a:solidFill>
                <a:cs typeface="Arial" panose="020B0604020202020204" pitchFamily="34" charset="0"/>
              </a:rPr>
              <a:t>Spot Co-op billing </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Pilot activation of Impressions billing </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Begin migration of key datasets to AWS</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Target completion of full roll-out of XG</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Automate copy instruction management for affiliate partners &amp; NCC</a:t>
            </a:r>
          </a:p>
        </p:txBody>
      </p:sp>
      <p:sp>
        <p:nvSpPr>
          <p:cNvPr id="46" name="TextBox 45">
            <a:extLst>
              <a:ext uri="{FF2B5EF4-FFF2-40B4-BE49-F238E27FC236}">
                <a16:creationId xmlns:a16="http://schemas.microsoft.com/office/drawing/2014/main" id="{61FFBD30-3465-1344-B00E-5A08F33FD11C}"/>
              </a:ext>
            </a:extLst>
          </p:cNvPr>
          <p:cNvSpPr txBox="1"/>
          <p:nvPr/>
        </p:nvSpPr>
        <p:spPr>
          <a:xfrm>
            <a:off x="610315" y="202084"/>
            <a:ext cx="6649094" cy="230832"/>
          </a:xfrm>
          <a:prstGeom prst="rect">
            <a:avLst/>
          </a:prstGeom>
          <a:solidFill>
            <a:srgbClr val="F2F2F2"/>
          </a:solidFill>
          <a:ln w="6350">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cs typeface="Arial" panose="020B0604020202020204" pitchFamily="34" charset="0"/>
              </a:rPr>
              <a:t>Color Codes: </a:t>
            </a:r>
            <a:r>
              <a:rPr lang="en-US" sz="900" dirty="0">
                <a:solidFill>
                  <a:schemeClr val="accent2"/>
                </a:solidFill>
                <a:cs typeface="Arial" panose="020B0604020202020204" pitchFamily="34" charset="0"/>
              </a:rPr>
              <a:t>Smartest Audience Delivery </a:t>
            </a:r>
            <a:r>
              <a:rPr lang="en-US" sz="900" dirty="0">
                <a:solidFill>
                  <a:schemeClr val="tx1"/>
                </a:solidFill>
                <a:cs typeface="Arial" panose="020B0604020202020204" pitchFamily="34" charset="0"/>
              </a:rPr>
              <a:t>-</a:t>
            </a:r>
            <a:r>
              <a:rPr lang="en-US" sz="900" dirty="0">
                <a:solidFill>
                  <a:schemeClr val="accent2"/>
                </a:solidFill>
                <a:cs typeface="Arial" panose="020B0604020202020204" pitchFamily="34" charset="0"/>
              </a:rPr>
              <a:t> </a:t>
            </a:r>
            <a:r>
              <a:rPr lang="en-US" sz="900" dirty="0">
                <a:solidFill>
                  <a:schemeClr val="accent3"/>
                </a:solidFill>
                <a:cs typeface="Arial" panose="020B0604020202020204" pitchFamily="34" charset="0"/>
              </a:rPr>
              <a:t>Simplest Customer Experience </a:t>
            </a:r>
            <a:r>
              <a:rPr lang="en-US" sz="900" dirty="0">
                <a:solidFill>
                  <a:schemeClr val="tx1"/>
                </a:solidFill>
                <a:cs typeface="Arial" panose="020B0604020202020204" pitchFamily="34" charset="0"/>
              </a:rPr>
              <a:t>-</a:t>
            </a:r>
            <a:r>
              <a:rPr lang="en-US" sz="900" dirty="0">
                <a:solidFill>
                  <a:schemeClr val="accent3"/>
                </a:solidFill>
                <a:cs typeface="Arial" panose="020B0604020202020204" pitchFamily="34" charset="0"/>
              </a:rPr>
              <a:t> </a:t>
            </a:r>
            <a:r>
              <a:rPr lang="en-US" sz="900" dirty="0">
                <a:solidFill>
                  <a:schemeClr val="accent4"/>
                </a:solidFill>
                <a:cs typeface="Arial" panose="020B0604020202020204" pitchFamily="34" charset="0"/>
              </a:rPr>
              <a:t>Marketing Solutions / Unparalleled Outcomes</a:t>
            </a:r>
          </a:p>
        </p:txBody>
      </p:sp>
      <p:sp>
        <p:nvSpPr>
          <p:cNvPr id="48" name="TextBox 47">
            <a:extLst>
              <a:ext uri="{FF2B5EF4-FFF2-40B4-BE49-F238E27FC236}">
                <a16:creationId xmlns:a16="http://schemas.microsoft.com/office/drawing/2014/main" id="{350ACE23-BE07-594F-AE39-CE7B541D8F26}"/>
              </a:ext>
            </a:extLst>
          </p:cNvPr>
          <p:cNvSpPr txBox="1"/>
          <p:nvPr/>
        </p:nvSpPr>
        <p:spPr>
          <a:xfrm>
            <a:off x="9337174" y="4308565"/>
            <a:ext cx="2248401" cy="1862048"/>
          </a:xfrm>
          <a:prstGeom prst="rect">
            <a:avLst/>
          </a:prstGeom>
          <a:solidFill>
            <a:srgbClr val="F2F2F2"/>
          </a:solidFill>
          <a:ln w="6350">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200"/>
              </a:spcBef>
            </a:pPr>
            <a:r>
              <a:rPr lang="en-US" sz="1000" b="1" dirty="0" err="1">
                <a:cs typeface="Arial" panose="020B0604020202020204" pitchFamily="34" charset="0"/>
              </a:rPr>
              <a:t>eNPS</a:t>
            </a:r>
            <a:r>
              <a:rPr lang="en-US" sz="1000" b="1" dirty="0">
                <a:cs typeface="Arial" panose="020B0604020202020204" pitchFamily="34" charset="0"/>
              </a:rPr>
              <a:t> System &amp; Tool Themes:</a:t>
            </a:r>
          </a:p>
          <a:p>
            <a:pPr marL="114300" indent="-114300">
              <a:spcBef>
                <a:spcPts val="200"/>
              </a:spcBef>
              <a:buFont typeface="Arial" panose="020B0604020202020204" pitchFamily="34" charset="0"/>
              <a:buChar char="•"/>
            </a:pPr>
            <a:r>
              <a:rPr lang="en-US" sz="1000" dirty="0">
                <a:cs typeface="Arial" panose="020B0604020202020204" pitchFamily="34" charset="0"/>
              </a:rPr>
              <a:t>Too many systems</a:t>
            </a:r>
          </a:p>
          <a:p>
            <a:pPr marL="114300" indent="-114300">
              <a:spcBef>
                <a:spcPts val="200"/>
              </a:spcBef>
              <a:buFont typeface="Arial" panose="020B0604020202020204" pitchFamily="34" charset="0"/>
              <a:buChar char="•"/>
            </a:pPr>
            <a:r>
              <a:rPr lang="en-US" sz="1000" dirty="0">
                <a:cs typeface="Arial" panose="020B0604020202020204" pitchFamily="34" charset="0"/>
              </a:rPr>
              <a:t>Too much manual work</a:t>
            </a:r>
          </a:p>
          <a:p>
            <a:pPr marL="114300" indent="-114300">
              <a:spcBef>
                <a:spcPts val="200"/>
              </a:spcBef>
              <a:buFont typeface="Arial" panose="020B0604020202020204" pitchFamily="34" charset="0"/>
              <a:buChar char="•"/>
            </a:pPr>
            <a:r>
              <a:rPr lang="en-US" sz="1000" dirty="0">
                <a:cs typeface="Arial" panose="020B0604020202020204" pitchFamily="34" charset="0"/>
              </a:rPr>
              <a:t>Too many swivel chair processes</a:t>
            </a:r>
          </a:p>
          <a:p>
            <a:pPr marL="114300" indent="-114300">
              <a:spcBef>
                <a:spcPts val="200"/>
              </a:spcBef>
              <a:buFont typeface="Arial" panose="020B0604020202020204" pitchFamily="34" charset="0"/>
              <a:buChar char="•"/>
            </a:pPr>
            <a:r>
              <a:rPr lang="en-US" sz="1000" dirty="0">
                <a:cs typeface="Arial" panose="020B0604020202020204" pitchFamily="34" charset="0"/>
              </a:rPr>
              <a:t>Need more system integration</a:t>
            </a:r>
          </a:p>
          <a:p>
            <a:pPr marL="114300" indent="-114300">
              <a:spcBef>
                <a:spcPts val="200"/>
              </a:spcBef>
              <a:buFont typeface="Arial" panose="020B0604020202020204" pitchFamily="34" charset="0"/>
              <a:buChar char="•"/>
            </a:pPr>
            <a:r>
              <a:rPr lang="en-US" sz="1000" dirty="0" err="1">
                <a:cs typeface="Arial" panose="020B0604020202020204" pitchFamily="34" charset="0"/>
              </a:rPr>
              <a:t>OneTIM</a:t>
            </a:r>
            <a:r>
              <a:rPr lang="en-US" sz="1000" dirty="0">
                <a:cs typeface="Arial" panose="020B0604020202020204" pitchFamily="34" charset="0"/>
              </a:rPr>
              <a:t> latency </a:t>
            </a:r>
          </a:p>
          <a:p>
            <a:pPr marL="114300" indent="-114300">
              <a:spcBef>
                <a:spcPts val="200"/>
              </a:spcBef>
              <a:buFont typeface="Arial" panose="020B0604020202020204" pitchFamily="34" charset="0"/>
              <a:buChar char="•"/>
            </a:pPr>
            <a:r>
              <a:rPr lang="en-US" sz="1000" dirty="0">
                <a:cs typeface="Arial" panose="020B0604020202020204" pitchFamily="34" charset="0"/>
              </a:rPr>
              <a:t>XG capabilities</a:t>
            </a:r>
          </a:p>
          <a:p>
            <a:pPr marL="114300" indent="-114300">
              <a:spcBef>
                <a:spcPts val="200"/>
              </a:spcBef>
              <a:buFont typeface="Arial" panose="020B0604020202020204" pitchFamily="34" charset="0"/>
              <a:buChar char="•"/>
            </a:pPr>
            <a:r>
              <a:rPr lang="en-US" sz="1000" dirty="0">
                <a:cs typeface="Arial" panose="020B0604020202020204" pitchFamily="34" charset="0"/>
              </a:rPr>
              <a:t>CRT/ACP challenges/latency</a:t>
            </a:r>
          </a:p>
          <a:p>
            <a:pPr marL="114300" indent="-114300">
              <a:spcBef>
                <a:spcPts val="200"/>
              </a:spcBef>
              <a:buFont typeface="Arial" panose="020B0604020202020204" pitchFamily="34" charset="0"/>
              <a:buChar char="•"/>
            </a:pPr>
            <a:r>
              <a:rPr lang="en-US" sz="1000" dirty="0">
                <a:cs typeface="Arial" panose="020B0604020202020204" pitchFamily="34" charset="0"/>
              </a:rPr>
              <a:t>Need a true CRM platform</a:t>
            </a:r>
          </a:p>
          <a:p>
            <a:pPr marL="114300" indent="-114300">
              <a:spcBef>
                <a:spcPts val="200"/>
              </a:spcBef>
              <a:buFont typeface="Arial" panose="020B0604020202020204" pitchFamily="34" charset="0"/>
              <a:buChar char="•"/>
            </a:pPr>
            <a:r>
              <a:rPr lang="en-US" sz="1000" dirty="0">
                <a:cs typeface="Arial" panose="020B0604020202020204" pitchFamily="34" charset="0"/>
              </a:rPr>
              <a:t>Need for Impressions invoicing</a:t>
            </a:r>
          </a:p>
        </p:txBody>
      </p:sp>
      <p:sp>
        <p:nvSpPr>
          <p:cNvPr id="30" name="TextBox 29">
            <a:extLst>
              <a:ext uri="{FF2B5EF4-FFF2-40B4-BE49-F238E27FC236}">
                <a16:creationId xmlns:a16="http://schemas.microsoft.com/office/drawing/2014/main" id="{BFEA9044-BC9E-134D-940E-4DBA9869E844}"/>
              </a:ext>
            </a:extLst>
          </p:cNvPr>
          <p:cNvSpPr txBox="1"/>
          <p:nvPr/>
        </p:nvSpPr>
        <p:spPr>
          <a:xfrm>
            <a:off x="1196459" y="3303428"/>
            <a:ext cx="1614614" cy="369332"/>
          </a:xfrm>
          <a:prstGeom prst="rect">
            <a:avLst/>
          </a:prstGeom>
          <a:noFill/>
        </p:spPr>
        <p:txBody>
          <a:bodyPr wrap="square" rtlCol="0">
            <a:spAutoFit/>
          </a:bodyPr>
          <a:lstStyle/>
          <a:p>
            <a:pPr algn="ctr"/>
            <a:r>
              <a:rPr lang="en-US" sz="900" b="1" dirty="0">
                <a:solidFill>
                  <a:schemeClr val="tx2"/>
                </a:solidFill>
                <a:cs typeface="Arial" panose="020B0604020202020204" pitchFamily="34" charset="0"/>
              </a:rPr>
              <a:t>XG Linear roll-outs – Through Q1 2020</a:t>
            </a:r>
          </a:p>
        </p:txBody>
      </p:sp>
      <p:cxnSp>
        <p:nvCxnSpPr>
          <p:cNvPr id="31" name="Straight Arrow Connector 30">
            <a:extLst>
              <a:ext uri="{FF2B5EF4-FFF2-40B4-BE49-F238E27FC236}">
                <a16:creationId xmlns:a16="http://schemas.microsoft.com/office/drawing/2014/main" id="{9B77222C-7582-A249-81A6-7CCF4E2E04FD}"/>
              </a:ext>
            </a:extLst>
          </p:cNvPr>
          <p:cNvCxnSpPr/>
          <p:nvPr/>
        </p:nvCxnSpPr>
        <p:spPr>
          <a:xfrm flipV="1">
            <a:off x="8158264" y="2997739"/>
            <a:ext cx="6062" cy="548640"/>
          </a:xfrm>
          <a:prstGeom prst="straightConnector1">
            <a:avLst/>
          </a:prstGeom>
          <a:ln w="254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D1A37B4-7445-3A4F-A25A-07C97CC69CCB}"/>
              </a:ext>
            </a:extLst>
          </p:cNvPr>
          <p:cNvSpPr txBox="1"/>
          <p:nvPr/>
        </p:nvSpPr>
        <p:spPr>
          <a:xfrm>
            <a:off x="7894017" y="3875733"/>
            <a:ext cx="529916" cy="507831"/>
          </a:xfrm>
          <a:prstGeom prst="rect">
            <a:avLst/>
          </a:prstGeom>
          <a:noFill/>
        </p:spPr>
        <p:txBody>
          <a:bodyPr wrap="square" rtlCol="0">
            <a:spAutoFit/>
          </a:bodyPr>
          <a:lstStyle/>
          <a:p>
            <a:pPr algn="ctr"/>
            <a:r>
              <a:rPr lang="en-US" b="1" dirty="0">
                <a:solidFill>
                  <a:schemeClr val="tx2"/>
                </a:solidFill>
                <a:cs typeface="Arial" panose="020B0604020202020204" pitchFamily="34" charset="0"/>
              </a:rPr>
              <a:t>Q2</a:t>
            </a:r>
          </a:p>
          <a:p>
            <a:pPr algn="ctr"/>
            <a:r>
              <a:rPr lang="en-US" sz="900" b="1" dirty="0">
                <a:solidFill>
                  <a:schemeClr val="tx2"/>
                </a:solidFill>
                <a:cs typeface="Arial" panose="020B0604020202020204" pitchFamily="34" charset="0"/>
              </a:rPr>
              <a:t>2020</a:t>
            </a:r>
          </a:p>
        </p:txBody>
      </p:sp>
      <p:grpSp>
        <p:nvGrpSpPr>
          <p:cNvPr id="41" name="Group 40">
            <a:extLst>
              <a:ext uri="{FF2B5EF4-FFF2-40B4-BE49-F238E27FC236}">
                <a16:creationId xmlns:a16="http://schemas.microsoft.com/office/drawing/2014/main" id="{03EDF52D-0EDA-6C41-8688-036ECB4E22DE}"/>
              </a:ext>
            </a:extLst>
          </p:cNvPr>
          <p:cNvGrpSpPr/>
          <p:nvPr/>
        </p:nvGrpSpPr>
        <p:grpSpPr>
          <a:xfrm>
            <a:off x="7996690" y="3544694"/>
            <a:ext cx="323148" cy="323148"/>
            <a:chOff x="957916" y="2899840"/>
            <a:chExt cx="323148" cy="323148"/>
          </a:xfrm>
        </p:grpSpPr>
        <p:sp>
          <p:nvSpPr>
            <p:cNvPr id="42" name="Oval 41">
              <a:extLst>
                <a:ext uri="{FF2B5EF4-FFF2-40B4-BE49-F238E27FC236}">
                  <a16:creationId xmlns:a16="http://schemas.microsoft.com/office/drawing/2014/main" id="{8B31EB65-C7F9-8043-8132-AE8A6B987E55}"/>
                </a:ext>
              </a:extLst>
            </p:cNvPr>
            <p:cNvSpPr/>
            <p:nvPr/>
          </p:nvSpPr>
          <p:spPr>
            <a:xfrm>
              <a:off x="957916" y="2899840"/>
              <a:ext cx="323148" cy="323148"/>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 name="Oval 42">
              <a:extLst>
                <a:ext uri="{FF2B5EF4-FFF2-40B4-BE49-F238E27FC236}">
                  <a16:creationId xmlns:a16="http://schemas.microsoft.com/office/drawing/2014/main" id="{45D24FA2-8902-C24A-826F-27F1936D35DD}"/>
                </a:ext>
              </a:extLst>
            </p:cNvPr>
            <p:cNvSpPr/>
            <p:nvPr/>
          </p:nvSpPr>
          <p:spPr>
            <a:xfrm>
              <a:off x="1010826" y="2952750"/>
              <a:ext cx="217328" cy="217328"/>
            </a:xfrm>
            <a:prstGeom prst="ellipse">
              <a:avLst/>
            </a:prstGeom>
            <a:solidFill>
              <a:srgbClr val="6A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4" name="Rectangle 43">
            <a:extLst>
              <a:ext uri="{FF2B5EF4-FFF2-40B4-BE49-F238E27FC236}">
                <a16:creationId xmlns:a16="http://schemas.microsoft.com/office/drawing/2014/main" id="{5C94A95E-1C59-AF4D-974F-B25DB8816F4F}"/>
              </a:ext>
            </a:extLst>
          </p:cNvPr>
          <p:cNvSpPr/>
          <p:nvPr/>
        </p:nvSpPr>
        <p:spPr>
          <a:xfrm>
            <a:off x="8158264" y="1087361"/>
            <a:ext cx="3422856" cy="1821011"/>
          </a:xfrm>
          <a:prstGeom prst="rect">
            <a:avLst/>
          </a:prstGeom>
        </p:spPr>
        <p:txBody>
          <a:bodyPr wrap="square" lIns="0" tIns="0" rIns="0" bIns="0">
            <a:spAutoFit/>
          </a:bodyPr>
          <a:lstStyle/>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Expand impressions billing </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Phase 2 CRM - support standard business workflows, robust data capture, provide pipeline visibility and create a hub for a holistic view of customer journey</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Expand workflow optimization through autonomous self-healing traffic and quality assurance automation </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Scale digital agency modernization with automation/integration</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Deploy BI tool solutions against cloud datasets</a:t>
            </a:r>
          </a:p>
          <a:p>
            <a:pPr marL="114300" lvl="0" indent="-114300">
              <a:spcBef>
                <a:spcPts val="200"/>
              </a:spcBef>
              <a:buFont typeface="Arial" panose="020B0604020202020204" pitchFamily="34" charset="0"/>
              <a:buChar char="•"/>
            </a:pPr>
            <a:r>
              <a:rPr lang="en-US" sz="1000" dirty="0">
                <a:solidFill>
                  <a:schemeClr val="accent3"/>
                </a:solidFill>
                <a:cs typeface="Arial" panose="020B0604020202020204" pitchFamily="34" charset="0"/>
              </a:rPr>
              <a:t>Introduce single Ad Copy ID spanning linear &amp; digital – improved customer experience</a:t>
            </a:r>
          </a:p>
        </p:txBody>
      </p:sp>
    </p:spTree>
    <p:extLst>
      <p:ext uri="{BB962C8B-B14F-4D97-AF65-F5344CB8AC3E}">
        <p14:creationId xmlns:p14="http://schemas.microsoft.com/office/powerpoint/2010/main" val="870389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19</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a:xfrm>
            <a:off x="610315" y="846764"/>
            <a:ext cx="10972166" cy="281039"/>
          </a:xfrm>
        </p:spPr>
        <p:txBody>
          <a:bodyPr/>
          <a:lstStyle/>
          <a:p>
            <a:r>
              <a:rPr lang="en-US" dirty="0"/>
              <a:t>WHAT WE NEED FROM YOU</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a:xfrm>
            <a:off x="610315" y="635000"/>
            <a:ext cx="10972166" cy="153888"/>
          </a:xfrm>
        </p:spPr>
        <p:txBody>
          <a:bodyPr/>
          <a:lstStyle/>
          <a:p>
            <a:r>
              <a:rPr lang="en-US" dirty="0"/>
              <a:t>Shoring Up The Foundation</a:t>
            </a:r>
          </a:p>
        </p:txBody>
      </p:sp>
      <p:graphicFrame>
        <p:nvGraphicFramePr>
          <p:cNvPr id="8" name="Table 7">
            <a:extLst>
              <a:ext uri="{FF2B5EF4-FFF2-40B4-BE49-F238E27FC236}">
                <a16:creationId xmlns:a16="http://schemas.microsoft.com/office/drawing/2014/main" id="{2CC61561-228C-2B40-A81B-196904341253}"/>
              </a:ext>
            </a:extLst>
          </p:cNvPr>
          <p:cNvGraphicFramePr>
            <a:graphicFrameLocks noGrp="1"/>
          </p:cNvGraphicFramePr>
          <p:nvPr>
            <p:extLst>
              <p:ext uri="{D42A27DB-BD31-4B8C-83A1-F6EECF244321}">
                <p14:modId xmlns:p14="http://schemas.microsoft.com/office/powerpoint/2010/main" val="2026954396"/>
              </p:ext>
            </p:extLst>
          </p:nvPr>
        </p:nvGraphicFramePr>
        <p:xfrm>
          <a:off x="610315" y="1962150"/>
          <a:ext cx="10970805" cy="2423160"/>
        </p:xfrm>
        <a:graphic>
          <a:graphicData uri="http://schemas.openxmlformats.org/drawingml/2006/table">
            <a:tbl>
              <a:tblPr firstRow="1" bandRow="1">
                <a:tableStyleId>{5C22544A-7EE6-4342-B048-85BDC9FD1C3A}</a:tableStyleId>
              </a:tblPr>
              <a:tblGrid>
                <a:gridCol w="3656935">
                  <a:extLst>
                    <a:ext uri="{9D8B030D-6E8A-4147-A177-3AD203B41FA5}">
                      <a16:colId xmlns:a16="http://schemas.microsoft.com/office/drawing/2014/main" val="320407566"/>
                    </a:ext>
                  </a:extLst>
                </a:gridCol>
                <a:gridCol w="3656935">
                  <a:extLst>
                    <a:ext uri="{9D8B030D-6E8A-4147-A177-3AD203B41FA5}">
                      <a16:colId xmlns:a16="http://schemas.microsoft.com/office/drawing/2014/main" val="2919452376"/>
                    </a:ext>
                  </a:extLst>
                </a:gridCol>
                <a:gridCol w="3656935">
                  <a:extLst>
                    <a:ext uri="{9D8B030D-6E8A-4147-A177-3AD203B41FA5}">
                      <a16:colId xmlns:a16="http://schemas.microsoft.com/office/drawing/2014/main" val="2421725215"/>
                    </a:ext>
                  </a:extLst>
                </a:gridCol>
              </a:tblGrid>
              <a:tr h="370840">
                <a:tc>
                  <a:txBody>
                    <a:bodyPr/>
                    <a:lstStyle/>
                    <a:p>
                      <a:pPr>
                        <a:lnSpc>
                          <a:spcPct val="100000"/>
                        </a:lnSpc>
                        <a:spcBef>
                          <a:spcPts val="0"/>
                        </a:spcBef>
                        <a:spcAft>
                          <a:spcPts val="0"/>
                        </a:spcAft>
                      </a:pPr>
                      <a:r>
                        <a:rPr lang="en-US" sz="5000" dirty="0">
                          <a:solidFill>
                            <a:schemeClr val="accent5"/>
                          </a:solidFill>
                        </a:rPr>
                        <a:t>1</a:t>
                      </a:r>
                    </a:p>
                  </a:txBody>
                  <a:tcPr marL="0" marR="182880" marT="0">
                    <a:lnL w="12700" cmpd="sng">
                      <a:noFill/>
                    </a:lnL>
                    <a:lnR w="635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5000" dirty="0">
                          <a:solidFill>
                            <a:schemeClr val="accent5"/>
                          </a:solidFill>
                        </a:rPr>
                        <a:t>2</a:t>
                      </a:r>
                    </a:p>
                  </a:txBody>
                  <a:tcPr marL="365760" marR="182880" marT="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5000" dirty="0">
                          <a:solidFill>
                            <a:schemeClr val="accent5"/>
                          </a:solidFill>
                        </a:rPr>
                        <a:t>3</a:t>
                      </a:r>
                    </a:p>
                  </a:txBody>
                  <a:tcPr marL="365760" marR="182880" marT="0">
                    <a:lnL w="6350" cap="flat" cmpd="sng" algn="ctr">
                      <a:solidFill>
                        <a:schemeClr val="bg2"/>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1490205"/>
                  </a:ext>
                </a:extLst>
              </a:tr>
              <a:tr h="370840">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b="1" dirty="0">
                          <a:latin typeface="+mn-lt"/>
                          <a:cs typeface="Arial" panose="020B0604020202020204" pitchFamily="34" charset="0"/>
                        </a:rPr>
                        <a:t>DEVOTE TIME</a:t>
                      </a:r>
                      <a:br>
                        <a:rPr lang="en-US" sz="1600" b="1" dirty="0">
                          <a:latin typeface="+mn-lt"/>
                          <a:cs typeface="Arial" panose="020B0604020202020204" pitchFamily="34" charset="0"/>
                        </a:rPr>
                      </a:br>
                      <a:r>
                        <a:rPr lang="en-US" sz="1600" b="1" dirty="0">
                          <a:latin typeface="+mn-lt"/>
                          <a:cs typeface="Arial" panose="020B0604020202020204" pitchFamily="34" charset="0"/>
                        </a:rPr>
                        <a:t>TO STUDY MATERIAL</a:t>
                      </a:r>
                    </a:p>
                    <a:p>
                      <a:pPr marL="114300" indent="-114300">
                        <a:lnSpc>
                          <a:spcPct val="100000"/>
                        </a:lnSpc>
                        <a:spcBef>
                          <a:spcPts val="600"/>
                        </a:spcBef>
                        <a:spcAft>
                          <a:spcPts val="0"/>
                        </a:spcAft>
                        <a:buFont typeface="Arial" panose="020B0604020202020204" pitchFamily="34" charset="0"/>
                        <a:buChar char="•"/>
                        <a:tabLst/>
                      </a:pPr>
                      <a:r>
                        <a:rPr lang="en-US" sz="1200" dirty="0">
                          <a:solidFill>
                            <a:prstClr val="black"/>
                          </a:solidFill>
                          <a:latin typeface="+mn-lt"/>
                          <a:cs typeface="Arial" panose="020B0604020202020204" pitchFamily="34" charset="0"/>
                        </a:rPr>
                        <a:t>Understand all three parts of our Mission</a:t>
                      </a:r>
                    </a:p>
                    <a:p>
                      <a:pPr marL="114300" indent="-114300">
                        <a:lnSpc>
                          <a:spcPct val="100000"/>
                        </a:lnSpc>
                        <a:spcBef>
                          <a:spcPts val="600"/>
                        </a:spcBef>
                        <a:spcAft>
                          <a:spcPts val="0"/>
                        </a:spcAft>
                        <a:buFont typeface="Arial" panose="020B0604020202020204" pitchFamily="34" charset="0"/>
                        <a:buChar char="•"/>
                        <a:tabLst/>
                      </a:pPr>
                      <a:r>
                        <a:rPr lang="en-US" sz="1200" dirty="0">
                          <a:solidFill>
                            <a:prstClr val="black"/>
                          </a:solidFill>
                          <a:latin typeface="+mn-lt"/>
                          <a:cs typeface="Arial" panose="020B0604020202020204" pitchFamily="34" charset="0"/>
                        </a:rPr>
                        <a:t>Understand our new Product Portfolio</a:t>
                      </a:r>
                    </a:p>
                    <a:p>
                      <a:pPr marL="114300" indent="-114300">
                        <a:lnSpc>
                          <a:spcPct val="100000"/>
                        </a:lnSpc>
                        <a:spcBef>
                          <a:spcPts val="600"/>
                        </a:spcBef>
                        <a:spcAft>
                          <a:spcPts val="0"/>
                        </a:spcAft>
                        <a:buFont typeface="Arial" panose="020B0604020202020204" pitchFamily="34" charset="0"/>
                        <a:buChar char="•"/>
                        <a:tabLst/>
                      </a:pPr>
                      <a:r>
                        <a:rPr lang="en-US" sz="1200" dirty="0">
                          <a:solidFill>
                            <a:prstClr val="black"/>
                          </a:solidFill>
                          <a:latin typeface="+mn-lt"/>
                          <a:cs typeface="Arial" panose="020B0604020202020204" pitchFamily="34" charset="0"/>
                        </a:rPr>
                        <a:t>Understand </a:t>
                      </a:r>
                      <a:r>
                        <a:rPr lang="en-US" sz="1200" i="1" dirty="0">
                          <a:solidFill>
                            <a:prstClr val="black"/>
                          </a:solidFill>
                          <a:latin typeface="+mn-lt"/>
                          <a:cs typeface="Arial" panose="020B0604020202020204" pitchFamily="34" charset="0"/>
                        </a:rPr>
                        <a:t>Why</a:t>
                      </a:r>
                      <a:r>
                        <a:rPr lang="en-US" sz="1200" dirty="0">
                          <a:solidFill>
                            <a:prstClr val="black"/>
                          </a:solidFill>
                          <a:latin typeface="+mn-lt"/>
                          <a:cs typeface="Arial" panose="020B0604020202020204" pitchFamily="34" charset="0"/>
                        </a:rPr>
                        <a:t> we’ve done all this work</a:t>
                      </a:r>
                    </a:p>
                    <a:p>
                      <a:pPr marL="114300" indent="-114300">
                        <a:lnSpc>
                          <a:spcPct val="100000"/>
                        </a:lnSpc>
                        <a:spcBef>
                          <a:spcPts val="600"/>
                        </a:spcBef>
                        <a:spcAft>
                          <a:spcPts val="0"/>
                        </a:spcAft>
                        <a:buFont typeface="Arial" panose="020B0604020202020204" pitchFamily="34" charset="0"/>
                        <a:buChar char="•"/>
                        <a:tabLst/>
                      </a:pPr>
                      <a:r>
                        <a:rPr lang="en-US" sz="1200" dirty="0">
                          <a:solidFill>
                            <a:prstClr val="black"/>
                          </a:solidFill>
                          <a:latin typeface="+mn-lt"/>
                          <a:cs typeface="Arial" panose="020B0604020202020204" pitchFamily="34" charset="0"/>
                        </a:rPr>
                        <a:t>Review system updates and timelines</a:t>
                      </a:r>
                    </a:p>
                  </a:txBody>
                  <a:tcPr marL="0" marR="182880">
                    <a:lnL w="12700" cmpd="sng">
                      <a:noFill/>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lvl="0">
                        <a:lnSpc>
                          <a:spcPct val="100000"/>
                        </a:lnSpc>
                        <a:spcBef>
                          <a:spcPts val="600"/>
                        </a:spcBef>
                        <a:spcAft>
                          <a:spcPts val="0"/>
                        </a:spcAft>
                        <a:defRPr/>
                      </a:pPr>
                      <a:r>
                        <a:rPr lang="en-US" sz="1600" b="1" dirty="0">
                          <a:latin typeface="+mn-lt"/>
                          <a:cs typeface="Arial" panose="020B0604020202020204" pitchFamily="34" charset="0"/>
                        </a:rPr>
                        <a:t>MEET FACE TO FACE</a:t>
                      </a:r>
                      <a:br>
                        <a:rPr lang="en-US" sz="1600" b="1" dirty="0">
                          <a:latin typeface="+mn-lt"/>
                          <a:cs typeface="Arial" panose="020B0604020202020204" pitchFamily="34" charset="0"/>
                        </a:rPr>
                      </a:br>
                      <a:r>
                        <a:rPr lang="en-US" sz="1600" b="1" dirty="0">
                          <a:latin typeface="+mn-lt"/>
                          <a:cs typeface="Arial" panose="020B0604020202020204" pitchFamily="34" charset="0"/>
                        </a:rPr>
                        <a:t>WITH TEAMS</a:t>
                      </a:r>
                    </a:p>
                    <a:p>
                      <a:pPr marL="114300" indent="-114300">
                        <a:lnSpc>
                          <a:spcPct val="100000"/>
                        </a:lnSpc>
                        <a:spcBef>
                          <a:spcPts val="600"/>
                        </a:spcBef>
                        <a:spcAft>
                          <a:spcPts val="0"/>
                        </a:spcAft>
                        <a:buFont typeface="Arial" panose="020B0604020202020204" pitchFamily="34" charset="0"/>
                        <a:buChar char="•"/>
                        <a:tabLst/>
                      </a:pPr>
                      <a:r>
                        <a:rPr lang="en-US" sz="1200" dirty="0">
                          <a:solidFill>
                            <a:prstClr val="black"/>
                          </a:solidFill>
                          <a:latin typeface="+mn-lt"/>
                          <a:cs typeface="Arial" panose="020B0604020202020204" pitchFamily="34" charset="0"/>
                        </a:rPr>
                        <a:t>Articulate this information to them</a:t>
                      </a:r>
                    </a:p>
                    <a:p>
                      <a:pPr marL="114300" indent="-114300">
                        <a:lnSpc>
                          <a:spcPct val="100000"/>
                        </a:lnSpc>
                        <a:spcBef>
                          <a:spcPts val="600"/>
                        </a:spcBef>
                        <a:spcAft>
                          <a:spcPts val="0"/>
                        </a:spcAft>
                        <a:buFont typeface="Arial" panose="020B0604020202020204" pitchFamily="34" charset="0"/>
                        <a:buChar char="•"/>
                        <a:tabLst/>
                      </a:pPr>
                      <a:r>
                        <a:rPr lang="en-US" sz="1200" dirty="0">
                          <a:solidFill>
                            <a:prstClr val="black"/>
                          </a:solidFill>
                          <a:latin typeface="+mn-lt"/>
                          <a:cs typeface="Arial" panose="020B0604020202020204" pitchFamily="34" charset="0"/>
                        </a:rPr>
                        <a:t>Confirm they are aware/knowledgeable</a:t>
                      </a:r>
                    </a:p>
                  </a:txBody>
                  <a:tcPr marL="365760" marR="18288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nSpc>
                          <a:spcPct val="100000"/>
                        </a:lnSpc>
                        <a:spcBef>
                          <a:spcPts val="600"/>
                        </a:spcBef>
                        <a:spcAft>
                          <a:spcPts val="0"/>
                        </a:spcAft>
                      </a:pPr>
                      <a:r>
                        <a:rPr kumimoji="0" lang="en-US" sz="1600" b="1"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CONFIRM COMPLETION</a:t>
                      </a:r>
                      <a:br>
                        <a:rPr kumimoji="0" lang="en-US" sz="1600" b="1" i="0" u="none" strike="noStrike" kern="1200" cap="none" spc="0" normalizeH="0" baseline="0" noProof="0" dirty="0">
                          <a:ln>
                            <a:noFill/>
                          </a:ln>
                          <a:solidFill>
                            <a:schemeClr val="tx1"/>
                          </a:solidFill>
                          <a:effectLst/>
                          <a:uLnTx/>
                          <a:uFillTx/>
                          <a:latin typeface="+mn-lt"/>
                          <a:ea typeface="+mn-ea"/>
                          <a:cs typeface="Arial" panose="020B0604020202020204" pitchFamily="34" charset="0"/>
                        </a:rPr>
                      </a:br>
                      <a:r>
                        <a:rPr kumimoji="0" lang="en-US" sz="1600" b="1"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BY 11/3</a:t>
                      </a:r>
                    </a:p>
                    <a:p>
                      <a:pPr marL="114300" indent="-114300">
                        <a:lnSpc>
                          <a:spcPct val="150000"/>
                        </a:lnSpc>
                        <a:buFont typeface="Arial" panose="020B0604020202020204" pitchFamily="34" charset="0"/>
                        <a:buChar char="•"/>
                        <a:tabLst/>
                      </a:pPr>
                      <a:r>
                        <a:rPr lang="en-US" sz="1200" dirty="0">
                          <a:solidFill>
                            <a:prstClr val="black"/>
                          </a:solidFill>
                          <a:latin typeface="+mn-lt"/>
                          <a:cs typeface="Arial" panose="020B0604020202020204" pitchFamily="34" charset="0"/>
                        </a:rPr>
                        <a:t>Click </a:t>
                      </a:r>
                      <a:r>
                        <a:rPr lang="en-US" sz="1200" dirty="0">
                          <a:solidFill>
                            <a:srgbClr val="C00000"/>
                          </a:solidFill>
                          <a:latin typeface="+mn-lt"/>
                          <a:cs typeface="Arial" panose="020B0604020202020204" pitchFamily="34" charset="0"/>
                        </a:rPr>
                        <a:t>here</a:t>
                      </a:r>
                      <a:r>
                        <a:rPr lang="en-US" sz="1200" dirty="0">
                          <a:solidFill>
                            <a:prstClr val="black"/>
                          </a:solidFill>
                          <a:latin typeface="+mn-lt"/>
                          <a:cs typeface="Arial" panose="020B0604020202020204" pitchFamily="34" charset="0"/>
                        </a:rPr>
                        <a:t> to confirm completion of task</a:t>
                      </a:r>
                    </a:p>
                    <a:p>
                      <a:pPr marL="114300" indent="-114300">
                        <a:lnSpc>
                          <a:spcPct val="150000"/>
                        </a:lnSpc>
                        <a:buFont typeface="Arial" panose="020B0604020202020204" pitchFamily="34" charset="0"/>
                        <a:buChar char="•"/>
                        <a:tabLst/>
                      </a:pPr>
                      <a:r>
                        <a:rPr lang="en-US" sz="1200" dirty="0">
                          <a:solidFill>
                            <a:prstClr val="black"/>
                          </a:solidFill>
                          <a:latin typeface="+mn-lt"/>
                          <a:cs typeface="Arial" panose="020B0604020202020204" pitchFamily="34" charset="0"/>
                        </a:rPr>
                        <a:t>An Outlook reminder will be sent</a:t>
                      </a:r>
                    </a:p>
                  </a:txBody>
                  <a:tcPr marL="365760" marR="182880">
                    <a:lnL w="6350" cap="flat" cmpd="sng" algn="ctr">
                      <a:solidFill>
                        <a:schemeClr val="bg2"/>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230189"/>
                  </a:ext>
                </a:extLst>
              </a:tr>
            </a:tbl>
          </a:graphicData>
        </a:graphic>
      </p:graphicFrame>
    </p:spTree>
    <p:extLst>
      <p:ext uri="{BB962C8B-B14F-4D97-AF65-F5344CB8AC3E}">
        <p14:creationId xmlns:p14="http://schemas.microsoft.com/office/powerpoint/2010/main" val="2237702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2</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p:txBody>
          <a:bodyPr/>
          <a:lstStyle/>
          <a:p>
            <a:r>
              <a:rPr lang="en-US" dirty="0"/>
              <a:t>Speakers/topics</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p:txBody>
          <a:bodyPr/>
          <a:lstStyle/>
          <a:p>
            <a:r>
              <a:rPr lang="en-US" dirty="0"/>
              <a:t>North Star Mission 2019 Update</a:t>
            </a:r>
          </a:p>
        </p:txBody>
      </p:sp>
      <p:graphicFrame>
        <p:nvGraphicFramePr>
          <p:cNvPr id="7" name="Table 6">
            <a:extLst>
              <a:ext uri="{FF2B5EF4-FFF2-40B4-BE49-F238E27FC236}">
                <a16:creationId xmlns:a16="http://schemas.microsoft.com/office/drawing/2014/main" id="{F24FF5D3-49CC-0346-9978-D7726431BD1F}"/>
              </a:ext>
            </a:extLst>
          </p:cNvPr>
          <p:cNvGraphicFramePr>
            <a:graphicFrameLocks noGrp="1"/>
          </p:cNvGraphicFramePr>
          <p:nvPr>
            <p:extLst>
              <p:ext uri="{D42A27DB-BD31-4B8C-83A1-F6EECF244321}">
                <p14:modId xmlns:p14="http://schemas.microsoft.com/office/powerpoint/2010/main" val="2250036343"/>
              </p:ext>
            </p:extLst>
          </p:nvPr>
        </p:nvGraphicFramePr>
        <p:xfrm>
          <a:off x="610315" y="1962150"/>
          <a:ext cx="10970805" cy="4053840"/>
        </p:xfrm>
        <a:graphic>
          <a:graphicData uri="http://schemas.openxmlformats.org/drawingml/2006/table">
            <a:tbl>
              <a:tblPr firstRow="1" bandRow="1">
                <a:tableStyleId>{5C22544A-7EE6-4342-B048-85BDC9FD1C3A}</a:tableStyleId>
              </a:tblPr>
              <a:tblGrid>
                <a:gridCol w="4100588">
                  <a:extLst>
                    <a:ext uri="{9D8B030D-6E8A-4147-A177-3AD203B41FA5}">
                      <a16:colId xmlns:a16="http://schemas.microsoft.com/office/drawing/2014/main" val="2035462548"/>
                    </a:ext>
                  </a:extLst>
                </a:gridCol>
                <a:gridCol w="6870217">
                  <a:extLst>
                    <a:ext uri="{9D8B030D-6E8A-4147-A177-3AD203B41FA5}">
                      <a16:colId xmlns:a16="http://schemas.microsoft.com/office/drawing/2014/main" val="3586569330"/>
                    </a:ext>
                  </a:extLst>
                </a:gridCol>
              </a:tblGrid>
              <a:tr h="0">
                <a:tc>
                  <a:txBody>
                    <a:bodyPr/>
                    <a:lstStyle/>
                    <a:p>
                      <a:r>
                        <a:rPr lang="en-US" sz="1600" b="1" dirty="0">
                          <a:solidFill>
                            <a:schemeClr val="tx1"/>
                          </a:solidFill>
                        </a:rPr>
                        <a:t>Why This Call?</a:t>
                      </a:r>
                    </a:p>
                  </a:txBody>
                  <a:tcPr marL="0"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rPr>
                        <a:t>Hank Oster, COO</a:t>
                      </a:r>
                    </a:p>
                  </a:txBody>
                  <a:tcPr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0249786"/>
                  </a:ext>
                </a:extLst>
              </a:tr>
              <a:tr h="0">
                <a:tc>
                  <a:txBody>
                    <a:bodyPr/>
                    <a:lstStyle/>
                    <a:p>
                      <a:r>
                        <a:rPr lang="en-US" sz="1600" b="1" dirty="0">
                          <a:solidFill>
                            <a:schemeClr val="tx1"/>
                          </a:solidFill>
                        </a:rPr>
                        <a:t>Our North Star Mission</a:t>
                      </a:r>
                    </a:p>
                  </a:txBody>
                  <a:tcPr marL="0" marT="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Hank Oster, COO</a:t>
                      </a:r>
                    </a:p>
                  </a:txBody>
                  <a:tcPr marT="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193867"/>
                  </a:ext>
                </a:extLst>
              </a:tr>
              <a:tr h="0">
                <a:tc>
                  <a:txBody>
                    <a:bodyPr/>
                    <a:lstStyle/>
                    <a:p>
                      <a:pPr marL="115888" indent="0">
                        <a:tabLst/>
                      </a:pPr>
                      <a:r>
                        <a:rPr lang="en-US" sz="1600" b="1" dirty="0">
                          <a:solidFill>
                            <a:schemeClr val="tx1"/>
                          </a:solidFill>
                        </a:rPr>
                        <a:t>   a. Smartest Audience Delivery</a:t>
                      </a:r>
                    </a:p>
                  </a:txBody>
                  <a:tcPr marL="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Kelly Perone, VP Product Strategy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8221503"/>
                  </a:ext>
                </a:extLst>
              </a:tr>
              <a:tr h="0">
                <a:tc>
                  <a:txBody>
                    <a:bodyPr/>
                    <a:lstStyle/>
                    <a:p>
                      <a:pPr marL="115888" indent="0">
                        <a:tabLst/>
                      </a:pPr>
                      <a:r>
                        <a:rPr lang="en-US" sz="1600" b="1" dirty="0">
                          <a:solidFill>
                            <a:schemeClr val="tx1"/>
                          </a:solidFill>
                        </a:rPr>
                        <a:t>   b. Simplest Customer Experience</a:t>
                      </a:r>
                    </a:p>
                  </a:txBody>
                  <a:tcPr marL="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rPr>
                        <a:t>Stacy Kool, Exec Dir Bus Ops; Karen Babcock, Exec Dir Bus Intel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3217363"/>
                  </a:ext>
                </a:extLst>
              </a:tr>
              <a:tr h="0">
                <a:tc>
                  <a:txBody>
                    <a:bodyPr/>
                    <a:lstStyle/>
                    <a:p>
                      <a:pPr marL="115888" indent="0">
                        <a:tabLst/>
                      </a:pPr>
                      <a:r>
                        <a:rPr lang="en-US" sz="1600" b="1" dirty="0">
                          <a:solidFill>
                            <a:schemeClr val="tx1"/>
                          </a:solidFill>
                        </a:rPr>
                        <a:t>   c. Unparalleled Results</a:t>
                      </a:r>
                    </a:p>
                  </a:txBody>
                  <a:tcPr marL="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Andrea Zapata, VP Data Research and Insights</a:t>
                      </a:r>
                    </a:p>
                  </a:txBody>
                  <a:tcPr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025634"/>
                  </a:ext>
                </a:extLst>
              </a:tr>
              <a:tr h="0">
                <a:tc>
                  <a:txBody>
                    <a:bodyPr/>
                    <a:lstStyle/>
                    <a:p>
                      <a:r>
                        <a:rPr lang="en-US" sz="1600" b="1" dirty="0">
                          <a:solidFill>
                            <a:schemeClr val="tx1"/>
                          </a:solidFill>
                        </a:rPr>
                        <a:t>Progress, Timelines</a:t>
                      </a:r>
                    </a:p>
                  </a:txBody>
                  <a:tcPr marL="0"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a:solidFill>
                            <a:schemeClr val="tx1"/>
                          </a:solidFill>
                        </a:rPr>
                        <a:t>Lisa Ahern, VP Product Marketing</a:t>
                      </a:r>
                    </a:p>
                  </a:txBody>
                  <a:tcPr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3253839"/>
                  </a:ext>
                </a:extLst>
              </a:tr>
              <a:tr h="0">
                <a:tc>
                  <a:txBody>
                    <a:bodyPr/>
                    <a:lstStyle/>
                    <a:p>
                      <a:r>
                        <a:rPr lang="en-US" sz="1600" b="1" dirty="0">
                          <a:solidFill>
                            <a:schemeClr val="tx1"/>
                          </a:solidFill>
                        </a:rPr>
                        <a:t>What We Need From You</a:t>
                      </a:r>
                    </a:p>
                  </a:txBody>
                  <a:tcPr marL="0"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Hank Oster, COO</a:t>
                      </a:r>
                    </a:p>
                  </a:txBody>
                  <a:tcPr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0908666"/>
                  </a:ext>
                </a:extLst>
              </a:tr>
              <a:tr h="0">
                <a:tc>
                  <a:txBody>
                    <a:bodyPr/>
                    <a:lstStyle/>
                    <a:p>
                      <a:r>
                        <a:rPr lang="en-US" sz="1600" b="1" dirty="0">
                          <a:solidFill>
                            <a:schemeClr val="tx1"/>
                          </a:solidFill>
                        </a:rPr>
                        <a:t>Tool Kit and Next Steps</a:t>
                      </a:r>
                    </a:p>
                  </a:txBody>
                  <a:tcPr marL="0"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Cindy </a:t>
                      </a:r>
                      <a:r>
                        <a:rPr lang="en-US" sz="1600" dirty="0" err="1">
                          <a:solidFill>
                            <a:schemeClr val="tx1"/>
                          </a:solidFill>
                        </a:rPr>
                        <a:t>Reberg</a:t>
                      </a:r>
                      <a:r>
                        <a:rPr lang="en-US" sz="1600" dirty="0">
                          <a:solidFill>
                            <a:schemeClr val="tx1"/>
                          </a:solidFill>
                        </a:rPr>
                        <a:t>, VP Communications</a:t>
                      </a:r>
                    </a:p>
                  </a:txBody>
                  <a:tcPr marT="182880" marB="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586398"/>
                  </a:ext>
                </a:extLst>
              </a:tr>
            </a:tbl>
          </a:graphicData>
        </a:graphic>
      </p:graphicFrame>
    </p:spTree>
    <p:extLst>
      <p:ext uri="{BB962C8B-B14F-4D97-AF65-F5344CB8AC3E}">
        <p14:creationId xmlns:p14="http://schemas.microsoft.com/office/powerpoint/2010/main" val="457466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20</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37" name="Text Placeholder 36">
            <a:extLst>
              <a:ext uri="{FF2B5EF4-FFF2-40B4-BE49-F238E27FC236}">
                <a16:creationId xmlns:a16="http://schemas.microsoft.com/office/drawing/2014/main" id="{25E21489-85AB-D641-B47F-C0C8B5A2353C}"/>
              </a:ext>
            </a:extLst>
          </p:cNvPr>
          <p:cNvSpPr>
            <a:spLocks noGrp="1"/>
          </p:cNvSpPr>
          <p:nvPr>
            <p:ph type="body" sz="quarter" idx="11"/>
          </p:nvPr>
        </p:nvSpPr>
        <p:spPr/>
        <p:txBody>
          <a:bodyPr/>
          <a:lstStyle/>
          <a:p>
            <a:r>
              <a:rPr lang="en-US" dirty="0"/>
              <a:t>Coming to Your Inbox</a:t>
            </a:r>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p:txBody>
          <a:bodyPr/>
          <a:lstStyle/>
          <a:p>
            <a:r>
              <a:rPr lang="en-US" dirty="0"/>
              <a:t>Toolkit for leaders</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p:txBody>
          <a:bodyPr/>
          <a:lstStyle/>
          <a:p>
            <a:r>
              <a:rPr lang="en-US" dirty="0"/>
              <a:t>Shoring Up The Foundation</a:t>
            </a:r>
          </a:p>
        </p:txBody>
      </p:sp>
      <p:grpSp>
        <p:nvGrpSpPr>
          <p:cNvPr id="36" name="Group 35">
            <a:extLst>
              <a:ext uri="{FF2B5EF4-FFF2-40B4-BE49-F238E27FC236}">
                <a16:creationId xmlns:a16="http://schemas.microsoft.com/office/drawing/2014/main" id="{091D4206-A2E8-6D4D-BC23-41D9B3EEF9AC}"/>
              </a:ext>
            </a:extLst>
          </p:cNvPr>
          <p:cNvGrpSpPr/>
          <p:nvPr/>
        </p:nvGrpSpPr>
        <p:grpSpPr>
          <a:xfrm>
            <a:off x="5213090" y="635000"/>
            <a:ext cx="4372709" cy="5535613"/>
            <a:chOff x="5537555" y="635000"/>
            <a:chExt cx="4372709" cy="5535613"/>
          </a:xfrm>
        </p:grpSpPr>
        <p:sp>
          <p:nvSpPr>
            <p:cNvPr id="14" name="Rectangle 13">
              <a:extLst>
                <a:ext uri="{FF2B5EF4-FFF2-40B4-BE49-F238E27FC236}">
                  <a16:creationId xmlns:a16="http://schemas.microsoft.com/office/drawing/2014/main" id="{6CD724CF-2DCC-6046-AF34-0861BDA38BF3}"/>
                </a:ext>
              </a:extLst>
            </p:cNvPr>
            <p:cNvSpPr/>
            <p:nvPr/>
          </p:nvSpPr>
          <p:spPr>
            <a:xfrm>
              <a:off x="5537555" y="2259854"/>
              <a:ext cx="4372709" cy="391075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pic>
          <p:nvPicPr>
            <p:cNvPr id="12" name="Picture 11">
              <a:extLst>
                <a:ext uri="{FF2B5EF4-FFF2-40B4-BE49-F238E27FC236}">
                  <a16:creationId xmlns:a16="http://schemas.microsoft.com/office/drawing/2014/main" id="{04E9CBB0-BE98-2840-9016-02AA0C0A5645}"/>
                </a:ext>
              </a:extLst>
            </p:cNvPr>
            <p:cNvPicPr>
              <a:picLocks noChangeAspect="1"/>
            </p:cNvPicPr>
            <p:nvPr/>
          </p:nvPicPr>
          <p:blipFill rotWithShape="1">
            <a:blip r:embed="rId3"/>
            <a:srcRect l="13548"/>
            <a:stretch/>
          </p:blipFill>
          <p:spPr>
            <a:xfrm>
              <a:off x="5537555" y="635000"/>
              <a:ext cx="4372709" cy="1624854"/>
            </a:xfrm>
            <a:prstGeom prst="rect">
              <a:avLst/>
            </a:prstGeom>
          </p:spPr>
        </p:pic>
        <p:sp>
          <p:nvSpPr>
            <p:cNvPr id="9" name="TextBox 8">
              <a:extLst>
                <a:ext uri="{FF2B5EF4-FFF2-40B4-BE49-F238E27FC236}">
                  <a16:creationId xmlns:a16="http://schemas.microsoft.com/office/drawing/2014/main" id="{6B1D20F3-A195-3F44-9855-0038548F724D}"/>
                </a:ext>
              </a:extLst>
            </p:cNvPr>
            <p:cNvSpPr txBox="1"/>
            <p:nvPr/>
          </p:nvSpPr>
          <p:spPr>
            <a:xfrm>
              <a:off x="5972551" y="1062707"/>
              <a:ext cx="2289021" cy="769441"/>
            </a:xfrm>
            <a:prstGeom prst="rect">
              <a:avLst/>
            </a:prstGeom>
            <a:noFill/>
          </p:spPr>
          <p:txBody>
            <a:bodyPr wrap="square" lIns="0" tIns="0" rIns="0" bIns="0" rtlCol="0">
              <a:spAutoFit/>
            </a:bodyPr>
            <a:lstStyle/>
            <a:p>
              <a:pPr>
                <a:lnSpc>
                  <a:spcPct val="100000"/>
                </a:lnSpc>
              </a:pPr>
              <a:r>
                <a:rPr lang="en-US" sz="2000" b="1" dirty="0">
                  <a:solidFill>
                    <a:schemeClr val="tx2"/>
                  </a:solidFill>
                </a:rPr>
                <a:t>North Star Mission</a:t>
              </a:r>
            </a:p>
            <a:p>
              <a:pPr>
                <a:lnSpc>
                  <a:spcPct val="100000"/>
                </a:lnSpc>
              </a:pPr>
              <a:r>
                <a:rPr lang="en-US" sz="2000" dirty="0">
                  <a:solidFill>
                    <a:schemeClr val="tx2"/>
                  </a:solidFill>
                </a:rPr>
                <a:t>2019 Update</a:t>
              </a:r>
            </a:p>
            <a:p>
              <a:pPr>
                <a:lnSpc>
                  <a:spcPct val="100000"/>
                </a:lnSpc>
              </a:pPr>
              <a:r>
                <a:rPr lang="en-US" sz="1000" dirty="0">
                  <a:solidFill>
                    <a:schemeClr val="accent5"/>
                  </a:solidFill>
                </a:rPr>
                <a:t>October, 2019</a:t>
              </a:r>
            </a:p>
          </p:txBody>
        </p:sp>
        <p:sp>
          <p:nvSpPr>
            <p:cNvPr id="13" name="TextBox 12">
              <a:extLst>
                <a:ext uri="{FF2B5EF4-FFF2-40B4-BE49-F238E27FC236}">
                  <a16:creationId xmlns:a16="http://schemas.microsoft.com/office/drawing/2014/main" id="{FA607FBF-4A36-8641-99A3-D9D7D256EA57}"/>
                </a:ext>
              </a:extLst>
            </p:cNvPr>
            <p:cNvSpPr txBox="1"/>
            <p:nvPr/>
          </p:nvSpPr>
          <p:spPr>
            <a:xfrm>
              <a:off x="5972551" y="2497336"/>
              <a:ext cx="3094716" cy="369332"/>
            </a:xfrm>
            <a:prstGeom prst="rect">
              <a:avLst/>
            </a:prstGeom>
            <a:noFill/>
          </p:spPr>
          <p:txBody>
            <a:bodyPr wrap="square" lIns="0" tIns="0" rIns="0" bIns="0" rtlCol="0">
              <a:spAutoFit/>
            </a:bodyPr>
            <a:lstStyle/>
            <a:p>
              <a:pPr>
                <a:lnSpc>
                  <a:spcPct val="100000"/>
                </a:lnSpc>
              </a:pPr>
              <a:r>
                <a:rPr lang="en-US" sz="800" b="1" dirty="0">
                  <a:solidFill>
                    <a:schemeClr val="tx2"/>
                  </a:solidFill>
                </a:rPr>
                <a:t>Toolkit for Leaders</a:t>
              </a:r>
            </a:p>
            <a:p>
              <a:pPr>
                <a:lnSpc>
                  <a:spcPct val="100000"/>
                </a:lnSpc>
              </a:pPr>
              <a:r>
                <a:rPr lang="en-US" sz="800" dirty="0">
                  <a:solidFill>
                    <a:schemeClr val="tx2"/>
                  </a:solidFill>
                </a:rPr>
                <a:t>This toolkit includes resources for leaders to articulate </a:t>
              </a:r>
              <a:r>
                <a:rPr lang="en-US" sz="800" dirty="0" err="1">
                  <a:solidFill>
                    <a:schemeClr val="tx2"/>
                  </a:solidFill>
                </a:rPr>
                <a:t>Effectv’s</a:t>
              </a:r>
              <a:r>
                <a:rPr lang="en-US" sz="800" dirty="0">
                  <a:solidFill>
                    <a:schemeClr val="tx2"/>
                  </a:solidFill>
                </a:rPr>
                <a:t> Mission and progress made with regard to attaining it.</a:t>
              </a:r>
              <a:endParaRPr lang="en-US" sz="800" dirty="0">
                <a:solidFill>
                  <a:schemeClr val="accent5"/>
                </a:solidFill>
              </a:endParaRPr>
            </a:p>
          </p:txBody>
        </p:sp>
        <p:sp>
          <p:nvSpPr>
            <p:cNvPr id="15" name="Rectangle 14">
              <a:extLst>
                <a:ext uri="{FF2B5EF4-FFF2-40B4-BE49-F238E27FC236}">
                  <a16:creationId xmlns:a16="http://schemas.microsoft.com/office/drawing/2014/main" id="{488AEDC6-298B-A144-B0A1-35800E09A3B5}"/>
                </a:ext>
              </a:extLst>
            </p:cNvPr>
            <p:cNvSpPr/>
            <p:nvPr/>
          </p:nvSpPr>
          <p:spPr>
            <a:xfrm>
              <a:off x="5972551" y="3104150"/>
              <a:ext cx="1023105" cy="1023105"/>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 name="Rectangle 15">
              <a:extLst>
                <a:ext uri="{FF2B5EF4-FFF2-40B4-BE49-F238E27FC236}">
                  <a16:creationId xmlns:a16="http://schemas.microsoft.com/office/drawing/2014/main" id="{FBEC6A0D-065E-DD44-8FCE-ED59E980234D}"/>
                </a:ext>
              </a:extLst>
            </p:cNvPr>
            <p:cNvSpPr/>
            <p:nvPr/>
          </p:nvSpPr>
          <p:spPr>
            <a:xfrm>
              <a:off x="5972551" y="4363842"/>
              <a:ext cx="1023105" cy="1023105"/>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7" name="Rectangle 16">
              <a:extLst>
                <a:ext uri="{FF2B5EF4-FFF2-40B4-BE49-F238E27FC236}">
                  <a16:creationId xmlns:a16="http://schemas.microsoft.com/office/drawing/2014/main" id="{CBC9B5D4-CBFD-AE4C-A722-7669B84CB452}"/>
                </a:ext>
              </a:extLst>
            </p:cNvPr>
            <p:cNvSpPr/>
            <p:nvPr/>
          </p:nvSpPr>
          <p:spPr>
            <a:xfrm>
              <a:off x="7212446" y="3104150"/>
              <a:ext cx="1023105" cy="1023105"/>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8" name="Rectangle 17">
              <a:extLst>
                <a:ext uri="{FF2B5EF4-FFF2-40B4-BE49-F238E27FC236}">
                  <a16:creationId xmlns:a16="http://schemas.microsoft.com/office/drawing/2014/main" id="{7A89A5E7-24F6-EA4B-9181-9020905B8018}"/>
                </a:ext>
              </a:extLst>
            </p:cNvPr>
            <p:cNvSpPr/>
            <p:nvPr/>
          </p:nvSpPr>
          <p:spPr>
            <a:xfrm>
              <a:off x="7212446" y="4363842"/>
              <a:ext cx="1023105" cy="1023105"/>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9" name="Rectangle 18">
              <a:extLst>
                <a:ext uri="{FF2B5EF4-FFF2-40B4-BE49-F238E27FC236}">
                  <a16:creationId xmlns:a16="http://schemas.microsoft.com/office/drawing/2014/main" id="{9943B391-86C8-3941-8D72-F1EB0080684A}"/>
                </a:ext>
              </a:extLst>
            </p:cNvPr>
            <p:cNvSpPr/>
            <p:nvPr/>
          </p:nvSpPr>
          <p:spPr>
            <a:xfrm>
              <a:off x="8452340" y="3104150"/>
              <a:ext cx="1023105" cy="1023105"/>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0" name="Rectangle 19">
              <a:extLst>
                <a:ext uri="{FF2B5EF4-FFF2-40B4-BE49-F238E27FC236}">
                  <a16:creationId xmlns:a16="http://schemas.microsoft.com/office/drawing/2014/main" id="{9726ABBB-F29D-494D-B030-02337575B13A}"/>
                </a:ext>
              </a:extLst>
            </p:cNvPr>
            <p:cNvSpPr/>
            <p:nvPr/>
          </p:nvSpPr>
          <p:spPr>
            <a:xfrm>
              <a:off x="8452340" y="4363842"/>
              <a:ext cx="1023105" cy="1023105"/>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1" name="TextBox 20">
              <a:extLst>
                <a:ext uri="{FF2B5EF4-FFF2-40B4-BE49-F238E27FC236}">
                  <a16:creationId xmlns:a16="http://schemas.microsoft.com/office/drawing/2014/main" id="{6258BA03-FF7E-974D-A01D-03F8D7D85F63}"/>
                </a:ext>
              </a:extLst>
            </p:cNvPr>
            <p:cNvSpPr txBox="1"/>
            <p:nvPr/>
          </p:nvSpPr>
          <p:spPr>
            <a:xfrm>
              <a:off x="5972551" y="3735778"/>
              <a:ext cx="1023105" cy="123111"/>
            </a:xfrm>
            <a:prstGeom prst="rect">
              <a:avLst/>
            </a:prstGeom>
            <a:noFill/>
          </p:spPr>
          <p:txBody>
            <a:bodyPr wrap="square" lIns="0" tIns="0" rIns="0" bIns="0" rtlCol="0">
              <a:spAutoFit/>
            </a:bodyPr>
            <a:lstStyle/>
            <a:p>
              <a:pPr algn="ctr">
                <a:lnSpc>
                  <a:spcPct val="100000"/>
                </a:lnSpc>
              </a:pPr>
              <a:r>
                <a:rPr lang="en-US" sz="800" b="1" dirty="0">
                  <a:solidFill>
                    <a:schemeClr val="tx2"/>
                  </a:solidFill>
                </a:rPr>
                <a:t>Intro Video</a:t>
              </a:r>
              <a:endParaRPr lang="en-US" sz="800" dirty="0">
                <a:solidFill>
                  <a:schemeClr val="accent5"/>
                </a:solidFill>
              </a:endParaRPr>
            </a:p>
          </p:txBody>
        </p:sp>
        <p:sp>
          <p:nvSpPr>
            <p:cNvPr id="22" name="TextBox 21">
              <a:extLst>
                <a:ext uri="{FF2B5EF4-FFF2-40B4-BE49-F238E27FC236}">
                  <a16:creationId xmlns:a16="http://schemas.microsoft.com/office/drawing/2014/main" id="{D43EA104-2A69-9347-A5FB-7E15D41F08CF}"/>
                </a:ext>
              </a:extLst>
            </p:cNvPr>
            <p:cNvSpPr txBox="1"/>
            <p:nvPr/>
          </p:nvSpPr>
          <p:spPr>
            <a:xfrm>
              <a:off x="5972551" y="4995470"/>
              <a:ext cx="1023105" cy="123111"/>
            </a:xfrm>
            <a:prstGeom prst="rect">
              <a:avLst/>
            </a:prstGeom>
            <a:noFill/>
          </p:spPr>
          <p:txBody>
            <a:bodyPr wrap="square" lIns="0" tIns="0" rIns="0" bIns="0" rtlCol="0">
              <a:spAutoFit/>
            </a:bodyPr>
            <a:lstStyle/>
            <a:p>
              <a:pPr algn="ctr">
                <a:lnSpc>
                  <a:spcPct val="100000"/>
                </a:lnSpc>
              </a:pPr>
              <a:r>
                <a:rPr lang="en-US" sz="800" b="1" dirty="0">
                  <a:solidFill>
                    <a:schemeClr val="tx2"/>
                  </a:solidFill>
                </a:rPr>
                <a:t>Leader Needs</a:t>
              </a:r>
              <a:endParaRPr lang="en-US" sz="800" dirty="0">
                <a:solidFill>
                  <a:schemeClr val="accent5"/>
                </a:solidFill>
              </a:endParaRPr>
            </a:p>
          </p:txBody>
        </p:sp>
        <p:sp>
          <p:nvSpPr>
            <p:cNvPr id="23" name="TextBox 22">
              <a:extLst>
                <a:ext uri="{FF2B5EF4-FFF2-40B4-BE49-F238E27FC236}">
                  <a16:creationId xmlns:a16="http://schemas.microsoft.com/office/drawing/2014/main" id="{3F6CBC40-5541-FF4C-AC17-AD5931C8FA26}"/>
                </a:ext>
              </a:extLst>
            </p:cNvPr>
            <p:cNvSpPr txBox="1"/>
            <p:nvPr/>
          </p:nvSpPr>
          <p:spPr>
            <a:xfrm>
              <a:off x="7212445" y="3735778"/>
              <a:ext cx="1023105" cy="123111"/>
            </a:xfrm>
            <a:prstGeom prst="rect">
              <a:avLst/>
            </a:prstGeom>
            <a:noFill/>
          </p:spPr>
          <p:txBody>
            <a:bodyPr wrap="square" lIns="0" tIns="0" rIns="0" bIns="0" rtlCol="0">
              <a:spAutoFit/>
            </a:bodyPr>
            <a:lstStyle/>
            <a:p>
              <a:pPr algn="ctr">
                <a:lnSpc>
                  <a:spcPct val="100000"/>
                </a:lnSpc>
              </a:pPr>
              <a:r>
                <a:rPr lang="en-US" sz="800" b="1" dirty="0">
                  <a:solidFill>
                    <a:schemeClr val="tx2"/>
                  </a:solidFill>
                </a:rPr>
                <a:t>Presentation</a:t>
              </a:r>
              <a:endParaRPr lang="en-US" sz="800" dirty="0">
                <a:solidFill>
                  <a:schemeClr val="accent5"/>
                </a:solidFill>
              </a:endParaRPr>
            </a:p>
          </p:txBody>
        </p:sp>
        <p:sp>
          <p:nvSpPr>
            <p:cNvPr id="24" name="TextBox 23">
              <a:extLst>
                <a:ext uri="{FF2B5EF4-FFF2-40B4-BE49-F238E27FC236}">
                  <a16:creationId xmlns:a16="http://schemas.microsoft.com/office/drawing/2014/main" id="{6B3FA442-95BD-274E-8889-5C9A3A4F1DE5}"/>
                </a:ext>
              </a:extLst>
            </p:cNvPr>
            <p:cNvSpPr txBox="1"/>
            <p:nvPr/>
          </p:nvSpPr>
          <p:spPr>
            <a:xfrm>
              <a:off x="7212445" y="4995470"/>
              <a:ext cx="1023105" cy="123111"/>
            </a:xfrm>
            <a:prstGeom prst="rect">
              <a:avLst/>
            </a:prstGeom>
            <a:noFill/>
          </p:spPr>
          <p:txBody>
            <a:bodyPr wrap="square" lIns="0" tIns="0" rIns="0" bIns="0" rtlCol="0">
              <a:spAutoFit/>
            </a:bodyPr>
            <a:lstStyle/>
            <a:p>
              <a:pPr algn="ctr">
                <a:lnSpc>
                  <a:spcPct val="100000"/>
                </a:lnSpc>
              </a:pPr>
              <a:r>
                <a:rPr lang="en-US" sz="800" b="1" dirty="0">
                  <a:solidFill>
                    <a:schemeClr val="tx2"/>
                  </a:solidFill>
                </a:rPr>
                <a:t>Leader FAQs</a:t>
              </a:r>
              <a:endParaRPr lang="en-US" sz="800" dirty="0">
                <a:solidFill>
                  <a:schemeClr val="accent5"/>
                </a:solidFill>
              </a:endParaRPr>
            </a:p>
          </p:txBody>
        </p:sp>
        <p:sp>
          <p:nvSpPr>
            <p:cNvPr id="25" name="TextBox 24">
              <a:extLst>
                <a:ext uri="{FF2B5EF4-FFF2-40B4-BE49-F238E27FC236}">
                  <a16:creationId xmlns:a16="http://schemas.microsoft.com/office/drawing/2014/main" id="{E5C71F4B-6BEF-FE43-88BD-E0A04064B661}"/>
                </a:ext>
              </a:extLst>
            </p:cNvPr>
            <p:cNvSpPr txBox="1"/>
            <p:nvPr/>
          </p:nvSpPr>
          <p:spPr>
            <a:xfrm>
              <a:off x="8452340" y="3735778"/>
              <a:ext cx="1023105" cy="123111"/>
            </a:xfrm>
            <a:prstGeom prst="rect">
              <a:avLst/>
            </a:prstGeom>
            <a:noFill/>
          </p:spPr>
          <p:txBody>
            <a:bodyPr wrap="square" lIns="0" tIns="0" rIns="0" bIns="0" rtlCol="0">
              <a:spAutoFit/>
            </a:bodyPr>
            <a:lstStyle/>
            <a:p>
              <a:pPr algn="ctr">
                <a:lnSpc>
                  <a:spcPct val="100000"/>
                </a:lnSpc>
              </a:pPr>
              <a:r>
                <a:rPr lang="en-US" sz="800" b="1" dirty="0">
                  <a:solidFill>
                    <a:schemeClr val="tx2"/>
                  </a:solidFill>
                </a:rPr>
                <a:t>Recording</a:t>
              </a:r>
              <a:endParaRPr lang="en-US" sz="800" dirty="0">
                <a:solidFill>
                  <a:schemeClr val="accent5"/>
                </a:solidFill>
              </a:endParaRPr>
            </a:p>
          </p:txBody>
        </p:sp>
        <p:sp>
          <p:nvSpPr>
            <p:cNvPr id="26" name="TextBox 25">
              <a:extLst>
                <a:ext uri="{FF2B5EF4-FFF2-40B4-BE49-F238E27FC236}">
                  <a16:creationId xmlns:a16="http://schemas.microsoft.com/office/drawing/2014/main" id="{F16B6E5F-9322-D34C-A385-C018AFC3C9A7}"/>
                </a:ext>
              </a:extLst>
            </p:cNvPr>
            <p:cNvSpPr txBox="1"/>
            <p:nvPr/>
          </p:nvSpPr>
          <p:spPr>
            <a:xfrm>
              <a:off x="8452340" y="4995470"/>
              <a:ext cx="1023105" cy="123111"/>
            </a:xfrm>
            <a:prstGeom prst="rect">
              <a:avLst/>
            </a:prstGeom>
            <a:noFill/>
          </p:spPr>
          <p:txBody>
            <a:bodyPr wrap="square" lIns="0" tIns="0" rIns="0" bIns="0" rtlCol="0">
              <a:spAutoFit/>
            </a:bodyPr>
            <a:lstStyle/>
            <a:p>
              <a:pPr algn="ctr">
                <a:lnSpc>
                  <a:spcPct val="100000"/>
                </a:lnSpc>
              </a:pPr>
              <a:r>
                <a:rPr lang="en-US" sz="800" b="1" dirty="0">
                  <a:solidFill>
                    <a:schemeClr val="tx2"/>
                  </a:solidFill>
                </a:rPr>
                <a:t>Questions</a:t>
              </a:r>
              <a:endParaRPr lang="en-US" sz="800" dirty="0">
                <a:solidFill>
                  <a:schemeClr val="accent5"/>
                </a:solidFill>
              </a:endParaRPr>
            </a:p>
          </p:txBody>
        </p:sp>
        <p:pic>
          <p:nvPicPr>
            <p:cNvPr id="27" name="Graphic 26">
              <a:extLst>
                <a:ext uri="{FF2B5EF4-FFF2-40B4-BE49-F238E27FC236}">
                  <a16:creationId xmlns:a16="http://schemas.microsoft.com/office/drawing/2014/main" id="{D24A3667-D221-0142-A22B-D90E83A44A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9303" y="3356496"/>
              <a:ext cx="309601" cy="309676"/>
            </a:xfrm>
            <a:prstGeom prst="rect">
              <a:avLst/>
            </a:prstGeom>
          </p:spPr>
        </p:pic>
        <p:pic>
          <p:nvPicPr>
            <p:cNvPr id="28" name="Graphic 27">
              <a:extLst>
                <a:ext uri="{FF2B5EF4-FFF2-40B4-BE49-F238E27FC236}">
                  <a16:creationId xmlns:a16="http://schemas.microsoft.com/office/drawing/2014/main" id="{C2E1B241-054E-C444-AD3E-A8093B9D89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9244" y="3356559"/>
              <a:ext cx="309508" cy="309551"/>
            </a:xfrm>
            <a:prstGeom prst="rect">
              <a:avLst/>
            </a:prstGeom>
          </p:spPr>
        </p:pic>
        <p:pic>
          <p:nvPicPr>
            <p:cNvPr id="29" name="Graphic 28">
              <a:extLst>
                <a:ext uri="{FF2B5EF4-FFF2-40B4-BE49-F238E27FC236}">
                  <a16:creationId xmlns:a16="http://schemas.microsoft.com/office/drawing/2014/main" id="{4AC6E1B6-36BA-344B-96BF-C6C0109E71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09138" y="3356559"/>
              <a:ext cx="309508" cy="309551"/>
            </a:xfrm>
            <a:prstGeom prst="rect">
              <a:avLst/>
            </a:prstGeom>
          </p:spPr>
        </p:pic>
        <p:pic>
          <p:nvPicPr>
            <p:cNvPr id="30" name="Graphic 29">
              <a:extLst>
                <a:ext uri="{FF2B5EF4-FFF2-40B4-BE49-F238E27FC236}">
                  <a16:creationId xmlns:a16="http://schemas.microsoft.com/office/drawing/2014/main" id="{F3B638D1-A7B8-F34C-935F-D1FC63D93C9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29477" y="4616507"/>
              <a:ext cx="309253" cy="309038"/>
            </a:xfrm>
            <a:prstGeom prst="rect">
              <a:avLst/>
            </a:prstGeom>
          </p:spPr>
        </p:pic>
        <p:pic>
          <p:nvPicPr>
            <p:cNvPr id="31" name="Graphic 30">
              <a:extLst>
                <a:ext uri="{FF2B5EF4-FFF2-40B4-BE49-F238E27FC236}">
                  <a16:creationId xmlns:a16="http://schemas.microsoft.com/office/drawing/2014/main" id="{2594FADF-4C58-7B45-B447-251326C890C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69198" y="4616188"/>
              <a:ext cx="309601" cy="309676"/>
            </a:xfrm>
            <a:prstGeom prst="rect">
              <a:avLst/>
            </a:prstGeom>
          </p:spPr>
        </p:pic>
        <p:pic>
          <p:nvPicPr>
            <p:cNvPr id="32" name="Graphic 31">
              <a:extLst>
                <a:ext uri="{FF2B5EF4-FFF2-40B4-BE49-F238E27FC236}">
                  <a16:creationId xmlns:a16="http://schemas.microsoft.com/office/drawing/2014/main" id="{95AC1E74-0863-F845-A9F4-3CBE763385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09266" y="4616507"/>
              <a:ext cx="309253" cy="309038"/>
            </a:xfrm>
            <a:prstGeom prst="rect">
              <a:avLst/>
            </a:prstGeom>
          </p:spPr>
        </p:pic>
        <p:pic>
          <p:nvPicPr>
            <p:cNvPr id="34" name="Graphic 33">
              <a:extLst>
                <a:ext uri="{FF2B5EF4-FFF2-40B4-BE49-F238E27FC236}">
                  <a16:creationId xmlns:a16="http://schemas.microsoft.com/office/drawing/2014/main" id="{543DC7A1-45E7-1A49-BFB4-071CC298D37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4528" y="5662486"/>
              <a:ext cx="578762" cy="231162"/>
            </a:xfrm>
            <a:prstGeom prst="rect">
              <a:avLst/>
            </a:prstGeom>
          </p:spPr>
        </p:pic>
      </p:grpSp>
    </p:spTree>
    <p:extLst>
      <p:ext uri="{BB962C8B-B14F-4D97-AF65-F5344CB8AC3E}">
        <p14:creationId xmlns:p14="http://schemas.microsoft.com/office/powerpoint/2010/main" val="3559598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DE2F64-9394-6F44-B6CE-35430FAAC8BB}"/>
              </a:ext>
            </a:extLst>
          </p:cNvPr>
          <p:cNvSpPr>
            <a:spLocks noGrp="1"/>
          </p:cNvSpPr>
          <p:nvPr>
            <p:ph type="sldNum" sz="quarter" idx="12"/>
          </p:nvPr>
        </p:nvSpPr>
        <p:spPr/>
        <p:txBody>
          <a:bodyPr/>
          <a:lstStyle/>
          <a:p>
            <a:fld id="{7E059585-B169-0341-B167-64457CF78206}" type="slidenum">
              <a:rPr lang="en-US" smtClean="0"/>
              <a:pPr/>
              <a:t>21</a:t>
            </a:fld>
            <a:endParaRPr lang="en-US" dirty="0"/>
          </a:p>
        </p:txBody>
      </p:sp>
      <p:sp>
        <p:nvSpPr>
          <p:cNvPr id="3" name="Date Placeholder 2">
            <a:extLst>
              <a:ext uri="{FF2B5EF4-FFF2-40B4-BE49-F238E27FC236}">
                <a16:creationId xmlns:a16="http://schemas.microsoft.com/office/drawing/2014/main" id="{AD936C09-F65F-8841-A704-E35DBE2078EE}"/>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81251109-A808-D94B-A1B0-8D27002FDB68}"/>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AB193417-9ABB-A341-BD42-2D26AEF60F48}"/>
              </a:ext>
            </a:extLst>
          </p:cNvPr>
          <p:cNvSpPr>
            <a:spLocks noGrp="1"/>
          </p:cNvSpPr>
          <p:nvPr>
            <p:ph type="title"/>
          </p:nvPr>
        </p:nvSpPr>
        <p:spPr>
          <a:xfrm>
            <a:off x="610315" y="846764"/>
            <a:ext cx="10972166" cy="281039"/>
          </a:xfrm>
        </p:spPr>
        <p:txBody>
          <a:bodyPr/>
          <a:lstStyle/>
          <a:p>
            <a:r>
              <a:rPr lang="en-US" dirty="0"/>
              <a:t>NEXT STEPS</a:t>
            </a:r>
          </a:p>
        </p:txBody>
      </p:sp>
      <p:sp>
        <p:nvSpPr>
          <p:cNvPr id="6" name="Text Placeholder 5">
            <a:extLst>
              <a:ext uri="{FF2B5EF4-FFF2-40B4-BE49-F238E27FC236}">
                <a16:creationId xmlns:a16="http://schemas.microsoft.com/office/drawing/2014/main" id="{12A6D383-3600-B244-A591-411B50B74B2C}"/>
              </a:ext>
            </a:extLst>
          </p:cNvPr>
          <p:cNvSpPr>
            <a:spLocks noGrp="1"/>
          </p:cNvSpPr>
          <p:nvPr>
            <p:ph type="body" sz="quarter" idx="10"/>
          </p:nvPr>
        </p:nvSpPr>
        <p:spPr>
          <a:xfrm>
            <a:off x="610315" y="635000"/>
            <a:ext cx="10972166" cy="153888"/>
          </a:xfrm>
        </p:spPr>
        <p:txBody>
          <a:bodyPr/>
          <a:lstStyle/>
          <a:p>
            <a:r>
              <a:rPr lang="en-US" dirty="0"/>
              <a:t>Shoring Up The Foundation</a:t>
            </a:r>
          </a:p>
        </p:txBody>
      </p:sp>
      <p:sp>
        <p:nvSpPr>
          <p:cNvPr id="7" name="Content Placeholder 2">
            <a:extLst>
              <a:ext uri="{FF2B5EF4-FFF2-40B4-BE49-F238E27FC236}">
                <a16:creationId xmlns:a16="http://schemas.microsoft.com/office/drawing/2014/main" id="{5A957F59-7C14-FE4F-AF90-5EB41DDE7F34}"/>
              </a:ext>
            </a:extLst>
          </p:cNvPr>
          <p:cNvSpPr txBox="1">
            <a:spLocks/>
          </p:cNvSpPr>
          <p:nvPr/>
        </p:nvSpPr>
        <p:spPr>
          <a:xfrm>
            <a:off x="610315" y="1709753"/>
            <a:ext cx="10515600" cy="4351338"/>
          </a:xfrm>
          <a:prstGeom prst="rect">
            <a:avLst/>
          </a:prstGeom>
        </p:spPr>
        <p:txBody>
          <a:bodyPr lIns="0" tIns="0" rIns="0" bIns="0"/>
          <a:lstStyle>
            <a:lvl1pPr marL="228600" indent="-22860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1pPr>
            <a:lvl2pPr marL="457200" indent="-227013" algn="l" defTabSz="914400" rtl="0" eaLnBrk="1" latinLnBrk="0" hangingPunct="1">
              <a:lnSpc>
                <a:spcPct val="100000"/>
              </a:lnSpc>
              <a:spcBef>
                <a:spcPts val="500"/>
              </a:spcBef>
              <a:buFont typeface="DM Sans" pitchFamily="2" charset="0"/>
              <a:buChar char="–"/>
              <a:defRPr sz="1200" kern="1200">
                <a:solidFill>
                  <a:schemeClr val="tx1"/>
                </a:solidFill>
                <a:latin typeface="+mn-lt"/>
                <a:ea typeface="+mn-ea"/>
                <a:cs typeface="+mn-cs"/>
              </a:defRPr>
            </a:lvl2pPr>
            <a:lvl3pPr marL="685800" indent="-228600" algn="l" defTabSz="914400" rtl="0" eaLnBrk="1" latinLnBrk="0" hangingPunct="1">
              <a:lnSpc>
                <a:spcPct val="100000"/>
              </a:lnSpc>
              <a:spcBef>
                <a:spcPts val="500"/>
              </a:spcBef>
              <a:buFont typeface="DM Sans" pitchFamily="2" charset="0"/>
              <a:buChar char="–"/>
              <a:defRPr sz="1200" kern="1200">
                <a:solidFill>
                  <a:schemeClr val="tx1"/>
                </a:solidFill>
                <a:latin typeface="+mn-lt"/>
                <a:ea typeface="+mn-ea"/>
                <a:cs typeface="+mn-cs"/>
              </a:defRPr>
            </a:lvl3pPr>
            <a:lvl4pPr marL="914400" indent="-228600" algn="l" defTabSz="914400" rtl="0" eaLnBrk="1" latinLnBrk="0" hangingPunct="1">
              <a:lnSpc>
                <a:spcPct val="100000"/>
              </a:lnSpc>
              <a:spcBef>
                <a:spcPts val="500"/>
              </a:spcBef>
              <a:buFont typeface="DM Sans" pitchFamily="2" charset="0"/>
              <a:buChar char="–"/>
              <a:defRPr sz="1200" kern="1200">
                <a:solidFill>
                  <a:schemeClr val="tx1"/>
                </a:solidFill>
                <a:latin typeface="+mn-lt"/>
                <a:ea typeface="+mn-ea"/>
                <a:cs typeface="+mn-cs"/>
              </a:defRPr>
            </a:lvl4pPr>
            <a:lvl5pPr marL="1143000" indent="-228600" algn="l" defTabSz="914400" rtl="0" eaLnBrk="1" latinLnBrk="0" hangingPunct="1">
              <a:lnSpc>
                <a:spcPct val="100000"/>
              </a:lnSpc>
              <a:spcBef>
                <a:spcPts val="500"/>
              </a:spcBef>
              <a:buFont typeface="DM Sans"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25" indent="-174625">
              <a:spcBef>
                <a:spcPts val="1200"/>
              </a:spcBef>
            </a:pPr>
            <a:r>
              <a:rPr lang="en-US" sz="2000" dirty="0">
                <a:cs typeface="Arial" panose="020B0604020202020204" pitchFamily="34" charset="0"/>
              </a:rPr>
              <a:t>10/3/19 – Director and above call #1 </a:t>
            </a:r>
            <a:r>
              <a:rPr lang="en-US" sz="4400" dirty="0">
                <a:solidFill>
                  <a:schemeClr val="accent6"/>
                </a:solidFill>
                <a:latin typeface="Wingdings 2" pitchFamily="2" charset="2"/>
                <a:cs typeface="Arial" panose="020B0604020202020204" pitchFamily="34" charset="0"/>
              </a:rPr>
              <a:t>P</a:t>
            </a:r>
            <a:r>
              <a:rPr lang="en-US" sz="2000" dirty="0">
                <a:cs typeface="Arial" panose="020B0604020202020204" pitchFamily="34" charset="0"/>
              </a:rPr>
              <a:t> </a:t>
            </a:r>
          </a:p>
          <a:p>
            <a:pPr marL="174625" indent="-174625">
              <a:spcBef>
                <a:spcPts val="1200"/>
              </a:spcBef>
            </a:pPr>
            <a:r>
              <a:rPr lang="en-US" sz="2000" dirty="0">
                <a:cs typeface="Arial" panose="020B0604020202020204" pitchFamily="34" charset="0"/>
              </a:rPr>
              <a:t>10/3/19 – Toolkit delivered to meeting attendees</a:t>
            </a:r>
          </a:p>
          <a:p>
            <a:pPr marL="174625" indent="-174625">
              <a:spcBef>
                <a:spcPts val="1200"/>
              </a:spcBef>
            </a:pPr>
            <a:r>
              <a:rPr lang="en-US" sz="2000" dirty="0">
                <a:cs typeface="Arial" panose="020B0604020202020204" pitchFamily="34" charset="0"/>
              </a:rPr>
              <a:t>10/7/19 – Director and above call #2 </a:t>
            </a:r>
          </a:p>
          <a:p>
            <a:pPr marL="174625" indent="-174625">
              <a:spcBef>
                <a:spcPts val="1200"/>
              </a:spcBef>
            </a:pPr>
            <a:r>
              <a:rPr lang="en-US" sz="2000" dirty="0">
                <a:cs typeface="Arial" panose="020B0604020202020204" pitchFamily="34" charset="0"/>
              </a:rPr>
              <a:t>10/7/19 – Toolkit delivered to meeting attendees</a:t>
            </a:r>
          </a:p>
          <a:p>
            <a:pPr marL="174625" indent="-174625">
              <a:spcBef>
                <a:spcPts val="1200"/>
              </a:spcBef>
            </a:pPr>
            <a:r>
              <a:rPr lang="en-US" sz="2000" dirty="0">
                <a:cs typeface="Arial" panose="020B0604020202020204" pitchFamily="34" charset="0"/>
              </a:rPr>
              <a:t>10/7/19 – Office hours session #1 (Outlook invitation being sent)</a:t>
            </a:r>
          </a:p>
          <a:p>
            <a:pPr marL="174625" indent="-174625">
              <a:spcBef>
                <a:spcPts val="1200"/>
              </a:spcBef>
            </a:pPr>
            <a:r>
              <a:rPr lang="en-US" sz="2000" dirty="0">
                <a:cs typeface="Arial" panose="020B0604020202020204" pitchFamily="34" charset="0"/>
              </a:rPr>
              <a:t>10/9/19 – Office hours session #2 (Outlook invitation being sent)</a:t>
            </a:r>
          </a:p>
          <a:p>
            <a:pPr marL="174625" indent="-174625">
              <a:spcBef>
                <a:spcPts val="1200"/>
              </a:spcBef>
            </a:pPr>
            <a:r>
              <a:rPr lang="en-US" sz="2000" dirty="0">
                <a:cs typeface="Arial" panose="020B0604020202020204" pitchFamily="34" charset="0"/>
              </a:rPr>
              <a:t>11/3/19 – Introduction/overview for teams complete</a:t>
            </a:r>
          </a:p>
          <a:p>
            <a:pPr marL="174625" indent="-174625">
              <a:spcBef>
                <a:spcPts val="1200"/>
              </a:spcBef>
            </a:pPr>
            <a:r>
              <a:rPr lang="en-US" sz="2000" dirty="0">
                <a:cs typeface="Arial" panose="020B0604020202020204" pitchFamily="34" charset="0"/>
              </a:rPr>
              <a:t>11/5/19 – Due date to submit confirmation of completion</a:t>
            </a:r>
          </a:p>
          <a:p>
            <a:pPr marL="174625" indent="-174625">
              <a:spcBef>
                <a:spcPts val="1200"/>
              </a:spcBef>
              <a:buFont typeface="Arial" panose="020B0604020202020204" pitchFamily="34" charset="0"/>
              <a:buNone/>
            </a:pPr>
            <a:endParaRPr lang="en-US" dirty="0"/>
          </a:p>
        </p:txBody>
      </p:sp>
    </p:spTree>
    <p:extLst>
      <p:ext uri="{BB962C8B-B14F-4D97-AF65-F5344CB8AC3E}">
        <p14:creationId xmlns:p14="http://schemas.microsoft.com/office/powerpoint/2010/main" val="667507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40663E-9D4C-B043-B97A-85E006871E94}"/>
              </a:ext>
            </a:extLst>
          </p:cNvPr>
          <p:cNvSpPr>
            <a:spLocks noGrp="1"/>
          </p:cNvSpPr>
          <p:nvPr>
            <p:ph type="sldNum" sz="quarter" idx="12"/>
          </p:nvPr>
        </p:nvSpPr>
        <p:spPr/>
        <p:txBody>
          <a:bodyPr/>
          <a:lstStyle/>
          <a:p>
            <a:fld id="{7E059585-B169-0341-B167-64457CF78206}" type="slidenum">
              <a:rPr lang="en-US" smtClean="0"/>
              <a:pPr/>
              <a:t>22</a:t>
            </a:fld>
            <a:endParaRPr lang="en-US" dirty="0"/>
          </a:p>
        </p:txBody>
      </p:sp>
      <p:sp>
        <p:nvSpPr>
          <p:cNvPr id="3" name="Date Placeholder 2">
            <a:extLst>
              <a:ext uri="{FF2B5EF4-FFF2-40B4-BE49-F238E27FC236}">
                <a16:creationId xmlns:a16="http://schemas.microsoft.com/office/drawing/2014/main" id="{AA2DC883-5962-7C4A-93E4-FA7FD46D9C79}"/>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55DD6C2-4A24-5E45-8C98-898939BEBC1E}"/>
              </a:ext>
            </a:extLst>
          </p:cNvPr>
          <p:cNvSpPr>
            <a:spLocks noGrp="1"/>
          </p:cNvSpPr>
          <p:nvPr>
            <p:ph type="ftr" sz="quarter" idx="14"/>
          </p:nvPr>
        </p:nvSpPr>
        <p:spPr/>
        <p:txBody>
          <a:bodyPr/>
          <a:lstStyle/>
          <a:p>
            <a:r>
              <a:rPr lang="en-US"/>
              <a:t> </a:t>
            </a:r>
            <a:endParaRPr lang="en-US" dirty="0"/>
          </a:p>
        </p:txBody>
      </p:sp>
      <p:sp>
        <p:nvSpPr>
          <p:cNvPr id="5" name="Text Placeholder 4">
            <a:extLst>
              <a:ext uri="{FF2B5EF4-FFF2-40B4-BE49-F238E27FC236}">
                <a16:creationId xmlns:a16="http://schemas.microsoft.com/office/drawing/2014/main" id="{5F58187B-48BA-094F-BED3-5E67DCB2424D}"/>
              </a:ext>
            </a:extLst>
          </p:cNvPr>
          <p:cNvSpPr>
            <a:spLocks noGrp="1"/>
          </p:cNvSpPr>
          <p:nvPr>
            <p:ph type="body" sz="quarter" idx="11"/>
          </p:nvPr>
        </p:nvSpPr>
        <p:spPr/>
        <p:txBody>
          <a:bodyPr/>
          <a:lstStyle/>
          <a:p>
            <a:r>
              <a:rPr lang="en-US" dirty="0"/>
              <a:t>Discussion</a:t>
            </a:r>
          </a:p>
        </p:txBody>
      </p:sp>
      <p:sp>
        <p:nvSpPr>
          <p:cNvPr id="6" name="Text Placeholder 5">
            <a:extLst>
              <a:ext uri="{FF2B5EF4-FFF2-40B4-BE49-F238E27FC236}">
                <a16:creationId xmlns:a16="http://schemas.microsoft.com/office/drawing/2014/main" id="{5413F08D-3CCF-834A-BB7C-9E83DA0D351A}"/>
              </a:ext>
            </a:extLst>
          </p:cNvPr>
          <p:cNvSpPr>
            <a:spLocks noGrp="1"/>
          </p:cNvSpPr>
          <p:nvPr>
            <p:ph type="body" sz="quarter" idx="10"/>
          </p:nvPr>
        </p:nvSpPr>
        <p:spPr>
          <a:xfrm>
            <a:off x="610316" y="2634649"/>
            <a:ext cx="7685315" cy="230832"/>
          </a:xfrm>
        </p:spPr>
        <p:txBody>
          <a:bodyPr/>
          <a:lstStyle/>
          <a:p>
            <a:r>
              <a:rPr lang="en-US" dirty="0"/>
              <a:t>North Star Mission 2019 Update</a:t>
            </a:r>
          </a:p>
        </p:txBody>
      </p:sp>
    </p:spTree>
    <p:extLst>
      <p:ext uri="{BB962C8B-B14F-4D97-AF65-F5344CB8AC3E}">
        <p14:creationId xmlns:p14="http://schemas.microsoft.com/office/powerpoint/2010/main" val="1142629982"/>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3</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a:xfrm>
            <a:off x="610315" y="846764"/>
            <a:ext cx="10972166" cy="281039"/>
          </a:xfrm>
        </p:spPr>
        <p:txBody>
          <a:bodyPr/>
          <a:lstStyle/>
          <a:p>
            <a:r>
              <a:rPr lang="en-US" dirty="0"/>
              <a:t>WHY ARE WE ON THIS CALL?</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a:xfrm>
            <a:off x="610315" y="635000"/>
            <a:ext cx="10972166" cy="153888"/>
          </a:xfrm>
        </p:spPr>
        <p:txBody>
          <a:bodyPr/>
          <a:lstStyle/>
          <a:p>
            <a:r>
              <a:rPr lang="en-US" dirty="0"/>
              <a:t>Shoring Up The Foundation</a:t>
            </a:r>
          </a:p>
        </p:txBody>
      </p:sp>
      <p:graphicFrame>
        <p:nvGraphicFramePr>
          <p:cNvPr id="8" name="Table 7">
            <a:extLst>
              <a:ext uri="{FF2B5EF4-FFF2-40B4-BE49-F238E27FC236}">
                <a16:creationId xmlns:a16="http://schemas.microsoft.com/office/drawing/2014/main" id="{2CC61561-228C-2B40-A81B-196904341253}"/>
              </a:ext>
            </a:extLst>
          </p:cNvPr>
          <p:cNvGraphicFramePr>
            <a:graphicFrameLocks noGrp="1"/>
          </p:cNvGraphicFramePr>
          <p:nvPr>
            <p:extLst>
              <p:ext uri="{D42A27DB-BD31-4B8C-83A1-F6EECF244321}">
                <p14:modId xmlns:p14="http://schemas.microsoft.com/office/powerpoint/2010/main" val="3346995680"/>
              </p:ext>
            </p:extLst>
          </p:nvPr>
        </p:nvGraphicFramePr>
        <p:xfrm>
          <a:off x="610315" y="1962150"/>
          <a:ext cx="10970805" cy="3642360"/>
        </p:xfrm>
        <a:graphic>
          <a:graphicData uri="http://schemas.openxmlformats.org/drawingml/2006/table">
            <a:tbl>
              <a:tblPr firstRow="1" bandRow="1">
                <a:tableStyleId>{5C22544A-7EE6-4342-B048-85BDC9FD1C3A}</a:tableStyleId>
              </a:tblPr>
              <a:tblGrid>
                <a:gridCol w="3656935">
                  <a:extLst>
                    <a:ext uri="{9D8B030D-6E8A-4147-A177-3AD203B41FA5}">
                      <a16:colId xmlns:a16="http://schemas.microsoft.com/office/drawing/2014/main" val="320407566"/>
                    </a:ext>
                  </a:extLst>
                </a:gridCol>
                <a:gridCol w="3656935">
                  <a:extLst>
                    <a:ext uri="{9D8B030D-6E8A-4147-A177-3AD203B41FA5}">
                      <a16:colId xmlns:a16="http://schemas.microsoft.com/office/drawing/2014/main" val="2919452376"/>
                    </a:ext>
                  </a:extLst>
                </a:gridCol>
                <a:gridCol w="3656935">
                  <a:extLst>
                    <a:ext uri="{9D8B030D-6E8A-4147-A177-3AD203B41FA5}">
                      <a16:colId xmlns:a16="http://schemas.microsoft.com/office/drawing/2014/main" val="2421725215"/>
                    </a:ext>
                  </a:extLst>
                </a:gridCol>
              </a:tblGrid>
              <a:tr h="370840">
                <a:tc>
                  <a:txBody>
                    <a:bodyPr/>
                    <a:lstStyle/>
                    <a:p>
                      <a:pPr>
                        <a:lnSpc>
                          <a:spcPct val="100000"/>
                        </a:lnSpc>
                        <a:spcBef>
                          <a:spcPts val="0"/>
                        </a:spcBef>
                        <a:spcAft>
                          <a:spcPts val="0"/>
                        </a:spcAft>
                      </a:pPr>
                      <a:r>
                        <a:rPr lang="en-US" sz="5000" dirty="0">
                          <a:solidFill>
                            <a:schemeClr val="accent5"/>
                          </a:solidFill>
                        </a:rPr>
                        <a:t>1</a:t>
                      </a:r>
                    </a:p>
                  </a:txBody>
                  <a:tcPr marL="0" marR="365760" marT="0">
                    <a:lnL w="12700" cmpd="sng">
                      <a:noFill/>
                    </a:lnL>
                    <a:lnR w="635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5000" dirty="0">
                          <a:solidFill>
                            <a:schemeClr val="accent5"/>
                          </a:solidFill>
                        </a:rPr>
                        <a:t>2</a:t>
                      </a:r>
                    </a:p>
                  </a:txBody>
                  <a:tcPr marL="365760" marR="365760" marT="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5000" dirty="0">
                          <a:solidFill>
                            <a:schemeClr val="accent5"/>
                          </a:solidFill>
                        </a:rPr>
                        <a:t>3</a:t>
                      </a:r>
                    </a:p>
                  </a:txBody>
                  <a:tcPr marL="365760" marR="365760" marT="0">
                    <a:lnL w="6350" cap="flat" cmpd="sng" algn="ctr">
                      <a:solidFill>
                        <a:schemeClr val="bg2"/>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1490205"/>
                  </a:ext>
                </a:extLst>
              </a:tr>
              <a:tr h="370840">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b="1" dirty="0">
                          <a:latin typeface="+mn-lt"/>
                          <a:cs typeface="Arial" panose="020B0604020202020204" pitchFamily="34" charset="0"/>
                        </a:rPr>
                        <a:t>REITERATE</a:t>
                      </a:r>
                      <a:br>
                        <a:rPr lang="en-US" sz="1600" b="1" dirty="0">
                          <a:latin typeface="+mn-lt"/>
                          <a:cs typeface="Arial" panose="020B0604020202020204" pitchFamily="34" charset="0"/>
                        </a:rPr>
                      </a:br>
                      <a:r>
                        <a:rPr lang="en-US" sz="1600" b="1" dirty="0">
                          <a:latin typeface="+mn-lt"/>
                          <a:cs typeface="Arial" panose="020B0604020202020204" pitchFamily="34" charset="0"/>
                        </a:rPr>
                        <a:t>THE FOUNDATION</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Do you </a:t>
                      </a:r>
                      <a:r>
                        <a:rPr lang="en-US" sz="1600" i="1" dirty="0">
                          <a:solidFill>
                            <a:prstClr val="black"/>
                          </a:solidFill>
                          <a:latin typeface="+mn-lt"/>
                          <a:cs typeface="Arial" panose="020B0604020202020204" pitchFamily="34" charset="0"/>
                        </a:rPr>
                        <a:t>know</a:t>
                      </a:r>
                      <a:r>
                        <a:rPr lang="en-US" sz="1600" dirty="0">
                          <a:solidFill>
                            <a:prstClr val="black"/>
                          </a:solidFill>
                          <a:latin typeface="+mn-lt"/>
                          <a:cs typeface="Arial" panose="020B0604020202020204" pitchFamily="34" charset="0"/>
                        </a:rPr>
                        <a:t> our Mission?</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We’re committed</a:t>
                      </a:r>
                      <a:br>
                        <a:rPr lang="en-US" sz="1600" dirty="0">
                          <a:solidFill>
                            <a:prstClr val="black"/>
                          </a:solidFill>
                          <a:latin typeface="+mn-lt"/>
                          <a:cs typeface="Arial" panose="020B0604020202020204" pitchFamily="34" charset="0"/>
                        </a:rPr>
                      </a:br>
                      <a:r>
                        <a:rPr lang="en-US" sz="1600" dirty="0">
                          <a:solidFill>
                            <a:prstClr val="black"/>
                          </a:solidFill>
                          <a:latin typeface="+mn-lt"/>
                          <a:cs typeface="Arial" panose="020B0604020202020204" pitchFamily="34" charset="0"/>
                        </a:rPr>
                        <a:t>to transformation </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We redefined our</a:t>
                      </a:r>
                      <a:br>
                        <a:rPr lang="en-US" sz="1600" dirty="0">
                          <a:solidFill>
                            <a:prstClr val="black"/>
                          </a:solidFill>
                          <a:latin typeface="+mn-lt"/>
                          <a:cs typeface="Arial" panose="020B0604020202020204" pitchFamily="34" charset="0"/>
                        </a:rPr>
                      </a:br>
                      <a:r>
                        <a:rPr lang="en-US" sz="1600" dirty="0">
                          <a:solidFill>
                            <a:prstClr val="black"/>
                          </a:solidFill>
                          <a:latin typeface="+mn-lt"/>
                          <a:cs typeface="Arial" panose="020B0604020202020204" pitchFamily="34" charset="0"/>
                        </a:rPr>
                        <a:t>Product Portfolio</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Find/Target/Report/Prove/</a:t>
                      </a:r>
                      <a:br>
                        <a:rPr lang="en-US" sz="1600" dirty="0">
                          <a:solidFill>
                            <a:prstClr val="black"/>
                          </a:solidFill>
                          <a:latin typeface="+mn-lt"/>
                          <a:cs typeface="Arial" panose="020B0604020202020204" pitchFamily="34" charset="0"/>
                        </a:rPr>
                      </a:br>
                      <a:r>
                        <a:rPr lang="en-US" sz="1600" dirty="0">
                          <a:solidFill>
                            <a:prstClr val="black"/>
                          </a:solidFill>
                          <a:latin typeface="+mn-lt"/>
                          <a:cs typeface="Arial" panose="020B0604020202020204" pitchFamily="34" charset="0"/>
                        </a:rPr>
                        <a:t>Service is our future</a:t>
                      </a:r>
                    </a:p>
                  </a:txBody>
                  <a:tcPr marL="0" marR="365760">
                    <a:lnL w="12700" cmpd="sng">
                      <a:noFill/>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lvl="0">
                        <a:lnSpc>
                          <a:spcPct val="100000"/>
                        </a:lnSpc>
                        <a:spcBef>
                          <a:spcPts val="600"/>
                        </a:spcBef>
                        <a:spcAft>
                          <a:spcPts val="0"/>
                        </a:spcAft>
                        <a:defRPr/>
                      </a:pPr>
                      <a:r>
                        <a:rPr lang="en-US" sz="1600" b="1" dirty="0">
                          <a:latin typeface="+mn-lt"/>
                          <a:cs typeface="Arial" panose="020B0604020202020204" pitchFamily="34" charset="0"/>
                        </a:rPr>
                        <a:t>CONFIRMATION OF UNDERSTANDING</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Do you </a:t>
                      </a:r>
                      <a:r>
                        <a:rPr lang="en-US" sz="1600" i="1" dirty="0">
                          <a:solidFill>
                            <a:prstClr val="black"/>
                          </a:solidFill>
                          <a:latin typeface="+mn-lt"/>
                          <a:cs typeface="Arial" panose="020B0604020202020204" pitchFamily="34" charset="0"/>
                        </a:rPr>
                        <a:t>understand</a:t>
                      </a:r>
                      <a:br>
                        <a:rPr lang="en-US" sz="1600" i="1" dirty="0">
                          <a:solidFill>
                            <a:prstClr val="black"/>
                          </a:solidFill>
                          <a:latin typeface="+mn-lt"/>
                          <a:cs typeface="Arial" panose="020B0604020202020204" pitchFamily="34" charset="0"/>
                        </a:rPr>
                      </a:br>
                      <a:r>
                        <a:rPr lang="en-US" sz="1600" dirty="0">
                          <a:solidFill>
                            <a:prstClr val="black"/>
                          </a:solidFill>
                          <a:latin typeface="+mn-lt"/>
                          <a:cs typeface="Arial" panose="020B0604020202020204" pitchFamily="34" charset="0"/>
                        </a:rPr>
                        <a:t>our Mission?</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Are you aware of the investment being made?</a:t>
                      </a:r>
                    </a:p>
                    <a:p>
                      <a:pPr marL="171450" lvl="0" indent="-171450">
                        <a:lnSpc>
                          <a:spcPct val="100000"/>
                        </a:lnSpc>
                        <a:spcBef>
                          <a:spcPts val="600"/>
                        </a:spcBef>
                        <a:spcAft>
                          <a:spcPts val="0"/>
                        </a:spcAft>
                        <a:buFont typeface="Arial" panose="020B0604020202020204" pitchFamily="34" charset="0"/>
                        <a:buChar char="•"/>
                        <a:tabLst/>
                        <a:defRPr/>
                      </a:pPr>
                      <a:r>
                        <a:rPr lang="en-US" sz="1600" dirty="0">
                          <a:solidFill>
                            <a:prstClr val="black"/>
                          </a:solidFill>
                          <a:latin typeface="+mn-lt"/>
                          <a:cs typeface="Arial" panose="020B0604020202020204" pitchFamily="34" charset="0"/>
                        </a:rPr>
                        <a:t>Can you articulate this</a:t>
                      </a:r>
                      <a:br>
                        <a:rPr lang="en-US" sz="1600" dirty="0">
                          <a:solidFill>
                            <a:prstClr val="black"/>
                          </a:solidFill>
                          <a:latin typeface="+mn-lt"/>
                          <a:cs typeface="Arial" panose="020B0604020202020204" pitchFamily="34" charset="0"/>
                        </a:rPr>
                      </a:br>
                      <a:r>
                        <a:rPr lang="en-US" sz="1600" dirty="0">
                          <a:solidFill>
                            <a:prstClr val="black"/>
                          </a:solidFill>
                          <a:latin typeface="+mn-lt"/>
                          <a:cs typeface="Arial" panose="020B0604020202020204" pitchFamily="34" charset="0"/>
                        </a:rPr>
                        <a:t>to your team?</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Can you articulate this</a:t>
                      </a:r>
                      <a:br>
                        <a:rPr lang="en-US" sz="1600" dirty="0">
                          <a:solidFill>
                            <a:prstClr val="black"/>
                          </a:solidFill>
                          <a:latin typeface="+mn-lt"/>
                          <a:cs typeface="Arial" panose="020B0604020202020204" pitchFamily="34" charset="0"/>
                        </a:rPr>
                      </a:br>
                      <a:r>
                        <a:rPr lang="en-US" sz="1600" dirty="0">
                          <a:solidFill>
                            <a:prstClr val="black"/>
                          </a:solidFill>
                          <a:latin typeface="+mn-lt"/>
                          <a:cs typeface="Arial" panose="020B0604020202020204" pitchFamily="34" charset="0"/>
                        </a:rPr>
                        <a:t>to the front line?</a:t>
                      </a:r>
                    </a:p>
                  </a:txBody>
                  <a:tcPr marL="365760" marR="36576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nSpc>
                          <a:spcPct val="100000"/>
                        </a:lnSpc>
                        <a:spcBef>
                          <a:spcPts val="600"/>
                        </a:spcBef>
                        <a:spcAft>
                          <a:spcPts val="0"/>
                        </a:spcAft>
                      </a:pPr>
                      <a:r>
                        <a:rPr kumimoji="0" lang="en-US" sz="1600" b="1"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EXPECTATIONS</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Meet with your teams</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Articulate the North Star Mission update </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Confirm your front line</a:t>
                      </a:r>
                      <a:br>
                        <a:rPr lang="en-US" sz="1600" dirty="0">
                          <a:solidFill>
                            <a:prstClr val="black"/>
                          </a:solidFill>
                          <a:latin typeface="+mn-lt"/>
                          <a:cs typeface="Arial" panose="020B0604020202020204" pitchFamily="34" charset="0"/>
                        </a:rPr>
                      </a:br>
                      <a:r>
                        <a:rPr lang="en-US" sz="1600" dirty="0">
                          <a:solidFill>
                            <a:prstClr val="black"/>
                          </a:solidFill>
                          <a:latin typeface="+mn-lt"/>
                          <a:cs typeface="Arial" panose="020B0604020202020204" pitchFamily="34" charset="0"/>
                        </a:rPr>
                        <a:t>is informed</a:t>
                      </a:r>
                    </a:p>
                    <a:p>
                      <a:pPr marL="171450" indent="-171450">
                        <a:lnSpc>
                          <a:spcPct val="100000"/>
                        </a:lnSpc>
                        <a:spcBef>
                          <a:spcPts val="600"/>
                        </a:spcBef>
                        <a:spcAft>
                          <a:spcPts val="0"/>
                        </a:spcAft>
                        <a:buFont typeface="Arial" panose="020B0604020202020204" pitchFamily="34" charset="0"/>
                        <a:buChar char="•"/>
                        <a:tabLst/>
                      </a:pPr>
                      <a:r>
                        <a:rPr lang="en-US" sz="1600" dirty="0">
                          <a:solidFill>
                            <a:prstClr val="black"/>
                          </a:solidFill>
                          <a:latin typeface="+mn-lt"/>
                          <a:cs typeface="Arial" panose="020B0604020202020204" pitchFamily="34" charset="0"/>
                        </a:rPr>
                        <a:t>Confirm with us this</a:t>
                      </a:r>
                      <a:br>
                        <a:rPr lang="en-US" sz="1600" dirty="0">
                          <a:solidFill>
                            <a:prstClr val="black"/>
                          </a:solidFill>
                          <a:latin typeface="+mn-lt"/>
                          <a:cs typeface="Arial" panose="020B0604020202020204" pitchFamily="34" charset="0"/>
                        </a:rPr>
                      </a:br>
                      <a:r>
                        <a:rPr lang="en-US" sz="1600" dirty="0">
                          <a:solidFill>
                            <a:prstClr val="black"/>
                          </a:solidFill>
                          <a:latin typeface="+mn-lt"/>
                          <a:cs typeface="Arial" panose="020B0604020202020204" pitchFamily="34" charset="0"/>
                        </a:rPr>
                        <a:t>has been done</a:t>
                      </a:r>
                    </a:p>
                  </a:txBody>
                  <a:tcPr marL="365760" marR="365760">
                    <a:lnL w="6350" cap="flat" cmpd="sng" algn="ctr">
                      <a:solidFill>
                        <a:schemeClr val="bg2"/>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230189"/>
                  </a:ext>
                </a:extLst>
              </a:tr>
            </a:tbl>
          </a:graphicData>
        </a:graphic>
      </p:graphicFrame>
    </p:spTree>
    <p:extLst>
      <p:ext uri="{BB962C8B-B14F-4D97-AF65-F5344CB8AC3E}">
        <p14:creationId xmlns:p14="http://schemas.microsoft.com/office/powerpoint/2010/main" val="4078181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4</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a:xfrm>
            <a:off x="610315" y="846764"/>
            <a:ext cx="10972166" cy="281039"/>
          </a:xfrm>
        </p:spPr>
        <p:txBody>
          <a:bodyPr/>
          <a:lstStyle/>
          <a:p>
            <a:r>
              <a:rPr lang="en-US" dirty="0"/>
              <a:t>Our north star mission</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a:xfrm>
            <a:off x="610315" y="635000"/>
            <a:ext cx="10972166" cy="153888"/>
          </a:xfrm>
        </p:spPr>
        <p:txBody>
          <a:bodyPr/>
          <a:lstStyle/>
          <a:p>
            <a:r>
              <a:rPr lang="en-US" dirty="0"/>
              <a:t>North Star Mission 2019 Update</a:t>
            </a:r>
          </a:p>
        </p:txBody>
      </p:sp>
      <p:sp>
        <p:nvSpPr>
          <p:cNvPr id="9" name="TextBox 8">
            <a:extLst>
              <a:ext uri="{FF2B5EF4-FFF2-40B4-BE49-F238E27FC236}">
                <a16:creationId xmlns:a16="http://schemas.microsoft.com/office/drawing/2014/main" id="{207DEF25-6010-1847-A32D-66557E0836C2}"/>
              </a:ext>
            </a:extLst>
          </p:cNvPr>
          <p:cNvSpPr txBox="1"/>
          <p:nvPr/>
        </p:nvSpPr>
        <p:spPr>
          <a:xfrm>
            <a:off x="803372" y="1962150"/>
            <a:ext cx="4572473" cy="615553"/>
          </a:xfrm>
          <a:prstGeom prst="rect">
            <a:avLst/>
          </a:prstGeom>
          <a:noFill/>
        </p:spPr>
        <p:txBody>
          <a:bodyPr wrap="square" lIns="0" tIns="0" rIns="0" bIns="0" rtlCol="0">
            <a:spAutoFit/>
          </a:bodyPr>
          <a:lstStyle/>
          <a:p>
            <a:pPr algn="ctr"/>
            <a:r>
              <a:rPr lang="en-US" sz="2000" dirty="0">
                <a:cs typeface="Arial" panose="020B0604020202020204" pitchFamily="34" charset="0"/>
              </a:rPr>
              <a:t>We will become the world’s </a:t>
            </a:r>
            <a:r>
              <a:rPr lang="en-US" sz="2000" b="1" dirty="0">
                <a:solidFill>
                  <a:schemeClr val="accent2"/>
                </a:solidFill>
                <a:cs typeface="Arial" panose="020B0604020202020204" pitchFamily="34" charset="0"/>
              </a:rPr>
              <a:t>smartest audience delivery</a:t>
            </a:r>
            <a:r>
              <a:rPr lang="en-US" sz="2000" dirty="0">
                <a:cs typeface="Arial" panose="020B0604020202020204" pitchFamily="34" charset="0"/>
              </a:rPr>
              <a:t> company. </a:t>
            </a:r>
          </a:p>
        </p:txBody>
      </p:sp>
      <p:sp>
        <p:nvSpPr>
          <p:cNvPr id="10" name="TextBox 9">
            <a:extLst>
              <a:ext uri="{FF2B5EF4-FFF2-40B4-BE49-F238E27FC236}">
                <a16:creationId xmlns:a16="http://schemas.microsoft.com/office/drawing/2014/main" id="{480A3FF9-C01D-E745-B9B3-BB1FFED32148}"/>
              </a:ext>
            </a:extLst>
          </p:cNvPr>
          <p:cNvSpPr txBox="1"/>
          <p:nvPr/>
        </p:nvSpPr>
        <p:spPr>
          <a:xfrm>
            <a:off x="610315" y="3400114"/>
            <a:ext cx="4958587" cy="615553"/>
          </a:xfrm>
          <a:prstGeom prst="rect">
            <a:avLst/>
          </a:prstGeom>
          <a:noFill/>
        </p:spPr>
        <p:txBody>
          <a:bodyPr wrap="square" lIns="0" tIns="0" rIns="0" bIns="0" rtlCol="0">
            <a:spAutoFit/>
          </a:bodyPr>
          <a:lstStyle/>
          <a:p>
            <a:pPr algn="ctr"/>
            <a:r>
              <a:rPr lang="en-US" sz="2000" dirty="0">
                <a:cs typeface="Arial" panose="020B0604020202020204" pitchFamily="34" charset="0"/>
              </a:rPr>
              <a:t>We will relentlessly focus on </a:t>
            </a:r>
            <a:r>
              <a:rPr lang="en-US" sz="2000" b="1" dirty="0">
                <a:solidFill>
                  <a:schemeClr val="accent3"/>
                </a:solidFill>
                <a:cs typeface="Arial" panose="020B0604020202020204" pitchFamily="34" charset="0"/>
              </a:rPr>
              <a:t>innovation</a:t>
            </a:r>
            <a:r>
              <a:rPr lang="en-US" sz="2000" dirty="0">
                <a:solidFill>
                  <a:schemeClr val="accent3"/>
                </a:solidFill>
                <a:cs typeface="Arial" panose="020B0604020202020204" pitchFamily="34" charset="0"/>
              </a:rPr>
              <a:t> </a:t>
            </a:r>
            <a:r>
              <a:rPr lang="en-US" sz="2000" dirty="0">
                <a:cs typeface="Arial" panose="020B0604020202020204" pitchFamily="34" charset="0"/>
              </a:rPr>
              <a:t>and the </a:t>
            </a:r>
            <a:r>
              <a:rPr lang="en-US" sz="2000" b="1" dirty="0">
                <a:solidFill>
                  <a:schemeClr val="accent3"/>
                </a:solidFill>
                <a:cs typeface="Arial" panose="020B0604020202020204" pitchFamily="34" charset="0"/>
              </a:rPr>
              <a:t>simplest customer experience.</a:t>
            </a:r>
            <a:r>
              <a:rPr lang="en-US" sz="2000" dirty="0">
                <a:solidFill>
                  <a:schemeClr val="accent3"/>
                </a:solidFill>
                <a:cs typeface="Arial" panose="020B0604020202020204" pitchFamily="34" charset="0"/>
              </a:rPr>
              <a:t> </a:t>
            </a:r>
          </a:p>
        </p:txBody>
      </p:sp>
      <p:sp>
        <p:nvSpPr>
          <p:cNvPr id="11" name="TextBox 10">
            <a:extLst>
              <a:ext uri="{FF2B5EF4-FFF2-40B4-BE49-F238E27FC236}">
                <a16:creationId xmlns:a16="http://schemas.microsoft.com/office/drawing/2014/main" id="{B4E8264B-3C1F-0945-BE7B-606337817655}"/>
              </a:ext>
            </a:extLst>
          </p:cNvPr>
          <p:cNvSpPr txBox="1"/>
          <p:nvPr/>
        </p:nvSpPr>
        <p:spPr>
          <a:xfrm>
            <a:off x="847509" y="4838078"/>
            <a:ext cx="4484199" cy="923330"/>
          </a:xfrm>
          <a:prstGeom prst="rect">
            <a:avLst/>
          </a:prstGeom>
          <a:noFill/>
        </p:spPr>
        <p:txBody>
          <a:bodyPr wrap="square" lIns="0" tIns="0" rIns="0" bIns="0" rtlCol="0">
            <a:spAutoFit/>
          </a:bodyPr>
          <a:lstStyle>
            <a:defPPr>
              <a:defRPr lang="en-US"/>
            </a:defPPr>
            <a:lvl1pPr>
              <a:lnSpc>
                <a:spcPct val="125000"/>
              </a:lnSpc>
              <a:defRPr sz="2000">
                <a:latin typeface="Arial" panose="020B0604020202020204" pitchFamily="34" charset="0"/>
                <a:cs typeface="Arial" panose="020B0604020202020204" pitchFamily="34" charset="0"/>
              </a:defRPr>
            </a:lvl1pPr>
          </a:lstStyle>
          <a:p>
            <a:pPr algn="ctr">
              <a:lnSpc>
                <a:spcPct val="100000"/>
              </a:lnSpc>
            </a:pPr>
            <a:r>
              <a:rPr lang="en-US" dirty="0">
                <a:latin typeface="+mn-lt"/>
              </a:rPr>
              <a:t>Our </a:t>
            </a:r>
            <a:r>
              <a:rPr lang="en-US" b="1" dirty="0">
                <a:solidFill>
                  <a:schemeClr val="accent4"/>
                </a:solidFill>
                <a:latin typeface="+mn-lt"/>
              </a:rPr>
              <a:t>marketing solutions </a:t>
            </a:r>
            <a:r>
              <a:rPr lang="en-US" dirty="0">
                <a:latin typeface="+mn-lt"/>
              </a:rPr>
              <a:t>will deliver </a:t>
            </a:r>
            <a:r>
              <a:rPr lang="en-US" b="1" dirty="0">
                <a:solidFill>
                  <a:schemeClr val="accent4"/>
                </a:solidFill>
                <a:latin typeface="+mn-lt"/>
              </a:rPr>
              <a:t>unparalleled results </a:t>
            </a:r>
            <a:r>
              <a:rPr lang="en-US" dirty="0">
                <a:latin typeface="+mn-lt"/>
              </a:rPr>
              <a:t>for our clients and partners. </a:t>
            </a:r>
          </a:p>
        </p:txBody>
      </p:sp>
      <p:cxnSp>
        <p:nvCxnSpPr>
          <p:cNvPr id="12" name="Straight Connector 11">
            <a:extLst>
              <a:ext uri="{FF2B5EF4-FFF2-40B4-BE49-F238E27FC236}">
                <a16:creationId xmlns:a16="http://schemas.microsoft.com/office/drawing/2014/main" id="{7F5803A7-AF27-1940-BA6E-24408B160C57}"/>
              </a:ext>
            </a:extLst>
          </p:cNvPr>
          <p:cNvCxnSpPr/>
          <p:nvPr/>
        </p:nvCxnSpPr>
        <p:spPr>
          <a:xfrm>
            <a:off x="2704598" y="2988908"/>
            <a:ext cx="770021"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A9062B-9A72-744E-A8EA-7CFEE3BF6C61}"/>
              </a:ext>
            </a:extLst>
          </p:cNvPr>
          <p:cNvCxnSpPr/>
          <p:nvPr/>
        </p:nvCxnSpPr>
        <p:spPr>
          <a:xfrm>
            <a:off x="2704598" y="4426873"/>
            <a:ext cx="770021" cy="0"/>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F3DCBF-4F66-AC4D-B925-C8610FC8E119}"/>
              </a:ext>
            </a:extLst>
          </p:cNvPr>
          <p:cNvSpPr txBox="1"/>
          <p:nvPr/>
        </p:nvSpPr>
        <p:spPr>
          <a:xfrm>
            <a:off x="6437952" y="2689021"/>
            <a:ext cx="5143168" cy="2431435"/>
          </a:xfrm>
          <a:prstGeom prst="rect">
            <a:avLst/>
          </a:prstGeom>
          <a:noFill/>
        </p:spPr>
        <p:txBody>
          <a:bodyPr wrap="square" lIns="0" tIns="0" rIns="0" bIns="0" rtlCol="0">
            <a:spAutoFit/>
          </a:bodyPr>
          <a:lstStyle/>
          <a:p>
            <a:pPr>
              <a:spcBef>
                <a:spcPts val="1200"/>
              </a:spcBef>
            </a:pPr>
            <a:r>
              <a:rPr lang="en-US" sz="1400" b="1" dirty="0">
                <a:cs typeface="Arial" panose="020B0604020202020204" pitchFamily="34" charset="0"/>
              </a:rPr>
              <a:t>We will…</a:t>
            </a:r>
            <a:endParaRPr lang="en-US" sz="1400" dirty="0">
              <a:cs typeface="Arial" panose="020B0604020202020204" pitchFamily="34" charset="0"/>
            </a:endParaRPr>
          </a:p>
          <a:p>
            <a:pPr marL="115888" indent="-115888">
              <a:spcBef>
                <a:spcPts val="1200"/>
              </a:spcBef>
              <a:buFont typeface="Arial" panose="020B0604020202020204" pitchFamily="34" charset="0"/>
              <a:buChar char="•"/>
            </a:pPr>
            <a:r>
              <a:rPr lang="en-US" sz="1400" dirty="0">
                <a:cs typeface="Arial" panose="020B0604020202020204" pitchFamily="34" charset="0"/>
              </a:rPr>
              <a:t>Create a universal view of audiences and content</a:t>
            </a:r>
          </a:p>
          <a:p>
            <a:pPr marL="115888" indent="-115888">
              <a:spcBef>
                <a:spcPts val="1200"/>
              </a:spcBef>
              <a:buFont typeface="Arial" panose="020B0604020202020204" pitchFamily="34" charset="0"/>
              <a:buChar char="•"/>
            </a:pPr>
            <a:r>
              <a:rPr lang="en-US" sz="1400" dirty="0">
                <a:cs typeface="Arial" panose="020B0604020202020204" pitchFamily="34" charset="0"/>
              </a:rPr>
              <a:t>Aggregate ad inventory supply across all platforms, globally</a:t>
            </a:r>
          </a:p>
          <a:p>
            <a:pPr marL="115888" indent="-115888">
              <a:spcBef>
                <a:spcPts val="1200"/>
              </a:spcBef>
              <a:buFont typeface="Arial" panose="020B0604020202020204" pitchFamily="34" charset="0"/>
              <a:buChar char="•"/>
            </a:pPr>
            <a:r>
              <a:rPr lang="en-US" sz="1400" dirty="0">
                <a:cs typeface="Arial" panose="020B0604020202020204" pitchFamily="34" charset="0"/>
              </a:rPr>
              <a:t>Build a unified, tech-driven experience, optimizing for results</a:t>
            </a:r>
          </a:p>
          <a:p>
            <a:pPr marL="115888" indent="-115888">
              <a:spcBef>
                <a:spcPts val="1200"/>
              </a:spcBef>
              <a:buFont typeface="Arial" panose="020B0604020202020204" pitchFamily="34" charset="0"/>
              <a:buChar char="•"/>
            </a:pPr>
            <a:r>
              <a:rPr lang="en-US" sz="1400" dirty="0">
                <a:cs typeface="Arial" panose="020B0604020202020204" pitchFamily="34" charset="0"/>
              </a:rPr>
              <a:t>Serve any demand channel</a:t>
            </a:r>
          </a:p>
          <a:p>
            <a:pPr marL="115888" indent="-115888">
              <a:spcBef>
                <a:spcPts val="1200"/>
              </a:spcBef>
              <a:buFont typeface="Arial" panose="020B0604020202020204" pitchFamily="34" charset="0"/>
              <a:buChar char="•"/>
            </a:pPr>
            <a:r>
              <a:rPr lang="en-US" sz="1400" dirty="0">
                <a:cs typeface="Arial" panose="020B0604020202020204" pitchFamily="34" charset="0"/>
              </a:rPr>
              <a:t>Retain, attract and grow the right talent</a:t>
            </a:r>
          </a:p>
          <a:p>
            <a:pPr marL="115888" indent="-115888">
              <a:spcBef>
                <a:spcPts val="1200"/>
              </a:spcBef>
              <a:buFont typeface="Arial" panose="020B0604020202020204" pitchFamily="34" charset="0"/>
              <a:buChar char="•"/>
            </a:pPr>
            <a:r>
              <a:rPr lang="en-US" sz="1400" dirty="0">
                <a:cs typeface="Arial" panose="020B0604020202020204" pitchFamily="34" charset="0"/>
              </a:rPr>
              <a:t>Ensure profitable growth through market evaluation</a:t>
            </a:r>
          </a:p>
        </p:txBody>
      </p:sp>
      <p:cxnSp>
        <p:nvCxnSpPr>
          <p:cNvPr id="16" name="Straight Connector 15">
            <a:extLst>
              <a:ext uri="{FF2B5EF4-FFF2-40B4-BE49-F238E27FC236}">
                <a16:creationId xmlns:a16="http://schemas.microsoft.com/office/drawing/2014/main" id="{0229DB86-5E16-6D41-8C4C-52492C522ED1}"/>
              </a:ext>
            </a:extLst>
          </p:cNvPr>
          <p:cNvCxnSpPr>
            <a:cxnSpLocks/>
          </p:cNvCxnSpPr>
          <p:nvPr/>
        </p:nvCxnSpPr>
        <p:spPr>
          <a:xfrm>
            <a:off x="6003427" y="1962150"/>
            <a:ext cx="0" cy="3799258"/>
          </a:xfrm>
          <a:prstGeom prst="line">
            <a:avLst/>
          </a:prstGeom>
          <a:ln>
            <a:solidFill>
              <a:schemeClr val="bg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10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5</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p:txBody>
          <a:bodyPr/>
          <a:lstStyle/>
          <a:p>
            <a:r>
              <a:rPr lang="en-US" dirty="0"/>
              <a:t>Our north star mission</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p:txBody>
          <a:bodyPr/>
          <a:lstStyle/>
          <a:p>
            <a:r>
              <a:rPr lang="en-US" dirty="0"/>
              <a:t>North Star Mission 2019 Update</a:t>
            </a:r>
          </a:p>
        </p:txBody>
      </p:sp>
      <p:sp>
        <p:nvSpPr>
          <p:cNvPr id="15" name="TextBox 14">
            <a:extLst>
              <a:ext uri="{FF2B5EF4-FFF2-40B4-BE49-F238E27FC236}">
                <a16:creationId xmlns:a16="http://schemas.microsoft.com/office/drawing/2014/main" id="{AEF18CD8-5305-C348-9854-9DD113E6B42C}"/>
              </a:ext>
            </a:extLst>
          </p:cNvPr>
          <p:cNvSpPr txBox="1"/>
          <p:nvPr/>
        </p:nvSpPr>
        <p:spPr>
          <a:xfrm>
            <a:off x="1329204" y="2813447"/>
            <a:ext cx="9533594" cy="1231106"/>
          </a:xfrm>
          <a:prstGeom prst="rect">
            <a:avLst/>
          </a:prstGeom>
          <a:noFill/>
        </p:spPr>
        <p:txBody>
          <a:bodyPr wrap="square" lIns="0" tIns="0" rIns="0" bIns="0" rtlCol="0">
            <a:spAutoFit/>
          </a:bodyPr>
          <a:lstStyle/>
          <a:p>
            <a:pPr algn="ctr"/>
            <a:r>
              <a:rPr lang="en-US" sz="4000" dirty="0">
                <a:solidFill>
                  <a:schemeClr val="bg2"/>
                </a:solidFill>
                <a:cs typeface="Arial" panose="020B0604020202020204" pitchFamily="34" charset="0"/>
              </a:rPr>
              <a:t>We will become the world’s</a:t>
            </a:r>
            <a:br>
              <a:rPr lang="en-US" sz="4000" dirty="0">
                <a:solidFill>
                  <a:schemeClr val="tx2"/>
                </a:solidFill>
                <a:cs typeface="Arial" panose="020B0604020202020204" pitchFamily="34" charset="0"/>
              </a:rPr>
            </a:br>
            <a:r>
              <a:rPr lang="en-US" sz="4000" b="1" dirty="0">
                <a:solidFill>
                  <a:schemeClr val="accent2"/>
                </a:solidFill>
                <a:cs typeface="Arial" panose="020B0604020202020204" pitchFamily="34" charset="0"/>
              </a:rPr>
              <a:t>smartest audience delivery</a:t>
            </a:r>
            <a:r>
              <a:rPr lang="en-US" sz="4000" dirty="0">
                <a:cs typeface="Arial" panose="020B0604020202020204" pitchFamily="34" charset="0"/>
              </a:rPr>
              <a:t> </a:t>
            </a:r>
            <a:r>
              <a:rPr lang="en-US" sz="4000" dirty="0">
                <a:solidFill>
                  <a:schemeClr val="bg2"/>
                </a:solidFill>
                <a:cs typeface="Arial" panose="020B0604020202020204" pitchFamily="34" charset="0"/>
              </a:rPr>
              <a:t>company. </a:t>
            </a:r>
          </a:p>
        </p:txBody>
      </p:sp>
    </p:spTree>
    <p:extLst>
      <p:ext uri="{BB962C8B-B14F-4D97-AF65-F5344CB8AC3E}">
        <p14:creationId xmlns:p14="http://schemas.microsoft.com/office/powerpoint/2010/main" val="1402599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6</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a:xfrm>
            <a:off x="610315" y="846764"/>
            <a:ext cx="10972166" cy="281039"/>
          </a:xfrm>
        </p:spPr>
        <p:txBody>
          <a:bodyPr/>
          <a:lstStyle/>
          <a:p>
            <a:r>
              <a:rPr lang="en-US" dirty="0"/>
              <a:t>SMARTEST AUDIENCE DELIVERY</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a:xfrm>
            <a:off x="610315" y="635000"/>
            <a:ext cx="10972166" cy="153888"/>
          </a:xfrm>
        </p:spPr>
        <p:txBody>
          <a:bodyPr/>
          <a:lstStyle/>
          <a:p>
            <a:r>
              <a:rPr lang="en-US" dirty="0"/>
              <a:t>North Star Mission</a:t>
            </a:r>
          </a:p>
        </p:txBody>
      </p:sp>
      <p:graphicFrame>
        <p:nvGraphicFramePr>
          <p:cNvPr id="8" name="Table 7">
            <a:extLst>
              <a:ext uri="{FF2B5EF4-FFF2-40B4-BE49-F238E27FC236}">
                <a16:creationId xmlns:a16="http://schemas.microsoft.com/office/drawing/2014/main" id="{2CC61561-228C-2B40-A81B-196904341253}"/>
              </a:ext>
            </a:extLst>
          </p:cNvPr>
          <p:cNvGraphicFramePr>
            <a:graphicFrameLocks noGrp="1"/>
          </p:cNvGraphicFramePr>
          <p:nvPr>
            <p:extLst>
              <p:ext uri="{D42A27DB-BD31-4B8C-83A1-F6EECF244321}">
                <p14:modId xmlns:p14="http://schemas.microsoft.com/office/powerpoint/2010/main" val="1983669252"/>
              </p:ext>
            </p:extLst>
          </p:nvPr>
        </p:nvGraphicFramePr>
        <p:xfrm>
          <a:off x="610315" y="1962150"/>
          <a:ext cx="10970805" cy="2727960"/>
        </p:xfrm>
        <a:graphic>
          <a:graphicData uri="http://schemas.openxmlformats.org/drawingml/2006/table">
            <a:tbl>
              <a:tblPr firstRow="1" bandRow="1">
                <a:tableStyleId>{5C22544A-7EE6-4342-B048-85BDC9FD1C3A}</a:tableStyleId>
              </a:tblPr>
              <a:tblGrid>
                <a:gridCol w="3656935">
                  <a:extLst>
                    <a:ext uri="{9D8B030D-6E8A-4147-A177-3AD203B41FA5}">
                      <a16:colId xmlns:a16="http://schemas.microsoft.com/office/drawing/2014/main" val="320407566"/>
                    </a:ext>
                  </a:extLst>
                </a:gridCol>
                <a:gridCol w="3656935">
                  <a:extLst>
                    <a:ext uri="{9D8B030D-6E8A-4147-A177-3AD203B41FA5}">
                      <a16:colId xmlns:a16="http://schemas.microsoft.com/office/drawing/2014/main" val="2919452376"/>
                    </a:ext>
                  </a:extLst>
                </a:gridCol>
                <a:gridCol w="3656935">
                  <a:extLst>
                    <a:ext uri="{9D8B030D-6E8A-4147-A177-3AD203B41FA5}">
                      <a16:colId xmlns:a16="http://schemas.microsoft.com/office/drawing/2014/main" val="2421725215"/>
                    </a:ext>
                  </a:extLst>
                </a:gridCol>
              </a:tblGrid>
              <a:tr h="370840">
                <a:tc>
                  <a: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1600" b="1" dirty="0">
                          <a:solidFill>
                            <a:schemeClr val="accent2"/>
                          </a:solidFill>
                          <a:latin typeface="+mn-lt"/>
                          <a:cs typeface="Arial" panose="020B0604020202020204" pitchFamily="34" charset="0"/>
                        </a:rPr>
                        <a:t>WHAT’S BEING DONE</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Innovating with our proprietary viewership data to help agencies and marketers buy TV in new ways </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Empowering clients to use their own data/view of their consumers to plan, buy, and report across screens </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Harnessing ad exposure data to prove strategic audience reach</a:t>
                      </a:r>
                    </a:p>
                  </a:txBody>
                  <a:tcPr marL="0" marR="365760">
                    <a:lnL w="12700" cmpd="sng">
                      <a:noFill/>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lvl="0">
                        <a:lnSpc>
                          <a:spcPct val="100000"/>
                        </a:lnSpc>
                        <a:spcBef>
                          <a:spcPts val="1800"/>
                        </a:spcBef>
                        <a:spcAft>
                          <a:spcPts val="0"/>
                        </a:spcAft>
                        <a:defRPr/>
                      </a:pPr>
                      <a:r>
                        <a:rPr lang="en-US" sz="1600" b="1" dirty="0">
                          <a:solidFill>
                            <a:schemeClr val="accent2"/>
                          </a:solidFill>
                          <a:latin typeface="+mn-lt"/>
                          <a:cs typeface="Arial" panose="020B0604020202020204" pitchFamily="34" charset="0"/>
                        </a:rPr>
                        <a:t>WHY THIS MATTERS</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Our data brings new capabilities and insights to an already strong core offering</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Ability to use our clients’ data increases the value of our offerings  </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Proves to marketers that our innovative efforts enhance campaign performance</a:t>
                      </a:r>
                    </a:p>
                  </a:txBody>
                  <a:tcPr marL="365760" marR="36576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nSpc>
                          <a:spcPct val="100000"/>
                        </a:lnSpc>
                        <a:spcBef>
                          <a:spcPts val="1800"/>
                        </a:spcBef>
                        <a:spcAft>
                          <a:spcPts val="0"/>
                        </a:spcAft>
                      </a:pPr>
                      <a:r>
                        <a:rPr kumimoji="0" lang="en-US" sz="1600" b="1" i="0" u="none" strike="noStrike" kern="1200" cap="none" spc="0" normalizeH="0" baseline="0" noProof="0" dirty="0">
                          <a:ln>
                            <a:noFill/>
                          </a:ln>
                          <a:solidFill>
                            <a:schemeClr val="accent2"/>
                          </a:solidFill>
                          <a:effectLst/>
                          <a:uLnTx/>
                          <a:uFillTx/>
                          <a:latin typeface="+mn-lt"/>
                          <a:ea typeface="+mn-ea"/>
                          <a:cs typeface="Arial" panose="020B0604020202020204" pitchFamily="34" charset="0"/>
                        </a:rPr>
                        <a:t>CUSTOMER BENEFIT</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Our clients know their consumer best, we know how to reach them best. We’re stronger together</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Better reach and frequency to targeted consumers </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Ability to learn and build greater confidence in evolving with us and doing things in new ways</a:t>
                      </a:r>
                    </a:p>
                  </a:txBody>
                  <a:tcPr marL="365760" marR="365760">
                    <a:lnL w="6350" cap="flat" cmpd="sng" algn="ctr">
                      <a:solidFill>
                        <a:schemeClr val="bg2"/>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230189"/>
                  </a:ext>
                </a:extLst>
              </a:tr>
            </a:tbl>
          </a:graphicData>
        </a:graphic>
      </p:graphicFrame>
    </p:spTree>
    <p:extLst>
      <p:ext uri="{BB962C8B-B14F-4D97-AF65-F5344CB8AC3E}">
        <p14:creationId xmlns:p14="http://schemas.microsoft.com/office/powerpoint/2010/main" val="4083772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67E846-BB5F-054E-9E09-E00B96D00C4C}"/>
              </a:ext>
            </a:extLst>
          </p:cNvPr>
          <p:cNvGrpSpPr/>
          <p:nvPr/>
        </p:nvGrpSpPr>
        <p:grpSpPr>
          <a:xfrm>
            <a:off x="-1" y="0"/>
            <a:ext cx="12192001" cy="1149350"/>
            <a:chOff x="-1" y="0"/>
            <a:chExt cx="12192001" cy="1149350"/>
          </a:xfrm>
          <a:solidFill>
            <a:schemeClr val="accent2"/>
          </a:solidFill>
        </p:grpSpPr>
        <p:sp>
          <p:nvSpPr>
            <p:cNvPr id="13" name="Rectangle 12">
              <a:extLst>
                <a:ext uri="{FF2B5EF4-FFF2-40B4-BE49-F238E27FC236}">
                  <a16:creationId xmlns:a16="http://schemas.microsoft.com/office/drawing/2014/main" id="{933A238A-F9E7-DD4C-B710-6A798AB24760}"/>
                </a:ext>
              </a:extLst>
            </p:cNvPr>
            <p:cNvSpPr/>
            <p:nvPr/>
          </p:nvSpPr>
          <p:spPr>
            <a:xfrm>
              <a:off x="0" y="0"/>
              <a:ext cx="12192000" cy="152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4D817D-8B4C-7746-BC44-691CC51EB740}"/>
                </a:ext>
              </a:extLst>
            </p:cNvPr>
            <p:cNvSpPr/>
            <p:nvPr/>
          </p:nvSpPr>
          <p:spPr>
            <a:xfrm>
              <a:off x="-1" y="152294"/>
              <a:ext cx="12191999" cy="9970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5" name="Table 14">
            <a:extLst>
              <a:ext uri="{FF2B5EF4-FFF2-40B4-BE49-F238E27FC236}">
                <a16:creationId xmlns:a16="http://schemas.microsoft.com/office/drawing/2014/main" id="{D12814C5-8CB6-5E4E-A5DF-D2D783246BAE}"/>
              </a:ext>
            </a:extLst>
          </p:cNvPr>
          <p:cNvGraphicFramePr>
            <a:graphicFrameLocks noGrp="1"/>
          </p:cNvGraphicFramePr>
          <p:nvPr>
            <p:extLst>
              <p:ext uri="{D42A27DB-BD31-4B8C-83A1-F6EECF244321}">
                <p14:modId xmlns:p14="http://schemas.microsoft.com/office/powerpoint/2010/main" val="2057226642"/>
              </p:ext>
            </p:extLst>
          </p:nvPr>
        </p:nvGraphicFramePr>
        <p:xfrm>
          <a:off x="100254" y="110689"/>
          <a:ext cx="11991493" cy="6755833"/>
        </p:xfrm>
        <a:graphic>
          <a:graphicData uri="http://schemas.openxmlformats.org/drawingml/2006/table">
            <a:tbl>
              <a:tblPr firstRow="1" bandRow="1">
                <a:tableStyleId>{5C22544A-7EE6-4342-B048-85BDC9FD1C3A}</a:tableStyleId>
              </a:tblPr>
              <a:tblGrid>
                <a:gridCol w="1102904">
                  <a:extLst>
                    <a:ext uri="{9D8B030D-6E8A-4147-A177-3AD203B41FA5}">
                      <a16:colId xmlns:a16="http://schemas.microsoft.com/office/drawing/2014/main" val="2244449102"/>
                    </a:ext>
                  </a:extLst>
                </a:gridCol>
                <a:gridCol w="7085660">
                  <a:extLst>
                    <a:ext uri="{9D8B030D-6E8A-4147-A177-3AD203B41FA5}">
                      <a16:colId xmlns:a16="http://schemas.microsoft.com/office/drawing/2014/main" val="2280776764"/>
                    </a:ext>
                  </a:extLst>
                </a:gridCol>
                <a:gridCol w="1515096">
                  <a:extLst>
                    <a:ext uri="{9D8B030D-6E8A-4147-A177-3AD203B41FA5}">
                      <a16:colId xmlns:a16="http://schemas.microsoft.com/office/drawing/2014/main" val="2288119204"/>
                    </a:ext>
                  </a:extLst>
                </a:gridCol>
                <a:gridCol w="1208063">
                  <a:extLst>
                    <a:ext uri="{9D8B030D-6E8A-4147-A177-3AD203B41FA5}">
                      <a16:colId xmlns:a16="http://schemas.microsoft.com/office/drawing/2014/main" val="4093422263"/>
                    </a:ext>
                  </a:extLst>
                </a:gridCol>
                <a:gridCol w="1079770">
                  <a:extLst>
                    <a:ext uri="{9D8B030D-6E8A-4147-A177-3AD203B41FA5}">
                      <a16:colId xmlns:a16="http://schemas.microsoft.com/office/drawing/2014/main" val="3296575584"/>
                    </a:ext>
                  </a:extLst>
                </a:gridCol>
              </a:tblGrid>
              <a:tr h="525889">
                <a:tc rowSpan="2">
                  <a:txBody>
                    <a:bodyPr/>
                    <a:lstStyle/>
                    <a:p>
                      <a:pPr>
                        <a:lnSpc>
                          <a:spcPts val="1200"/>
                        </a:lnSpc>
                        <a:spcBef>
                          <a:spcPts val="0"/>
                        </a:spcBef>
                        <a:spcAft>
                          <a:spcPts val="0"/>
                        </a:spcAft>
                      </a:pPr>
                      <a:r>
                        <a:rPr lang="en-US" sz="1200" b="1" i="0" dirty="0">
                          <a:latin typeface="+mn-lt"/>
                          <a:cs typeface="Arial"/>
                        </a:rPr>
                        <a:t>INITIATIVE</a:t>
                      </a:r>
                    </a:p>
                    <a:p>
                      <a:pPr>
                        <a:lnSpc>
                          <a:spcPts val="1200"/>
                        </a:lnSpc>
                        <a:spcBef>
                          <a:spcPts val="0"/>
                        </a:spcBef>
                        <a:spcAft>
                          <a:spcPts val="0"/>
                        </a:spcAft>
                      </a:pPr>
                      <a:br>
                        <a:rPr lang="en-US" sz="1200" b="0" i="0" dirty="0">
                          <a:latin typeface="+mn-lt"/>
                          <a:cs typeface="Arial"/>
                        </a:rPr>
                      </a:br>
                      <a:endParaRPr lang="en-US" sz="1200" b="0" i="0" dirty="0">
                        <a:latin typeface="+mn-lt"/>
                        <a:cs typeface="Arial"/>
                      </a:endParaRPr>
                    </a:p>
                    <a:p>
                      <a:pPr>
                        <a:lnSpc>
                          <a:spcPts val="1200"/>
                        </a:lnSpc>
                        <a:spcBef>
                          <a:spcPts val="0"/>
                        </a:spcBef>
                        <a:spcAft>
                          <a:spcPts val="0"/>
                        </a:spcAft>
                      </a:pPr>
                      <a:r>
                        <a:rPr lang="en-US" sz="1200" b="0" i="0" dirty="0">
                          <a:latin typeface="+mn-lt"/>
                          <a:cs typeface="Arial"/>
                        </a:rPr>
                        <a:t>What is it?</a:t>
                      </a:r>
                    </a:p>
                  </a:txBody>
                  <a:tcPr marT="27432" marB="27432" anchor="b">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r>
                        <a:rPr lang="en-US" sz="1200" b="1" i="0" dirty="0">
                          <a:latin typeface="+mn-lt"/>
                          <a:cs typeface="Arial"/>
                        </a:rPr>
                        <a:t>OUTCOME</a:t>
                      </a:r>
                    </a:p>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endParaRPr lang="en-US" sz="1200" b="1" i="0" dirty="0">
                        <a:latin typeface="+mn-lt"/>
                        <a:cs typeface="Arial"/>
                      </a:endParaRPr>
                    </a:p>
                    <a:p>
                      <a:pPr>
                        <a:lnSpc>
                          <a:spcPts val="1200"/>
                        </a:lnSpc>
                        <a:spcBef>
                          <a:spcPts val="0"/>
                        </a:spcBef>
                        <a:spcAft>
                          <a:spcPts val="0"/>
                        </a:spcAft>
                      </a:pPr>
                      <a:r>
                        <a:rPr lang="en-US" sz="1200" b="0" i="0" dirty="0">
                          <a:latin typeface="+mn-lt"/>
                          <a:cs typeface="Arial"/>
                        </a:rPr>
                        <a:t>Why does this matter?</a:t>
                      </a:r>
                    </a:p>
                  </a:txBody>
                  <a:tcPr marT="27432" marB="27432"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mn-lt"/>
                          <a:ea typeface="+mn-ea"/>
                          <a:cs typeface="Arial"/>
                        </a:rPr>
                        <a:t>KEY BENEFITS</a:t>
                      </a:r>
                    </a:p>
                    <a:p>
                      <a:pPr marL="0" marR="0" lvl="0" indent="0" algn="l" defTabSz="914400" rtl="0" eaLnBrk="1" fontAlgn="auto" latinLnBrk="0" hangingPunct="1">
                        <a:lnSpc>
                          <a:spcPts val="12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mn-lt"/>
                        <a:ea typeface="+mn-ea"/>
                        <a:cs typeface="Arial"/>
                      </a:endParaRP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n-lt"/>
                          <a:ea typeface="+mn-ea"/>
                          <a:cs typeface="Arial"/>
                        </a:rPr>
                        <a:t>To us, our clients, and our partners</a:t>
                      </a:r>
                      <a:endParaRPr lang="en-US" sz="1200" b="1" i="0" u="none" strike="noStrike" noProof="0" dirty="0">
                        <a:latin typeface="+mn-lt"/>
                      </a:endParaRPr>
                    </a:p>
                  </a:txBody>
                  <a:tcPr marT="54864" marB="54864"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mn-lt"/>
                          <a:ea typeface="+mn-ea"/>
                          <a:cs typeface="+mn-cs"/>
                        </a:rPr>
                        <a:t>LOB / TEAMS</a:t>
                      </a:r>
                    </a:p>
                    <a:p>
                      <a:pPr marL="0" marR="0" lvl="0" indent="0" algn="l" defTabSz="914400" rtl="0" eaLnBrk="1" fontAlgn="auto" latinLnBrk="0" hangingPunct="1">
                        <a:lnSpc>
                          <a:spcPts val="12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mn-lt"/>
                        <a:ea typeface="+mn-ea"/>
                        <a:cs typeface="+mn-cs"/>
                      </a:endParaRP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mn-lt"/>
                          <a:ea typeface="+mn-ea"/>
                          <a:cs typeface="+mn-cs"/>
                        </a:rPr>
                        <a:t>Who benefits the most?</a:t>
                      </a:r>
                    </a:p>
                  </a:txBody>
                  <a:tcPr marT="54864" marB="54864"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mn-lt"/>
                          <a:ea typeface="+mn-ea"/>
                          <a:cs typeface="Arial"/>
                        </a:rPr>
                        <a:t>TIMING</a:t>
                      </a: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n-lt"/>
                          <a:ea typeface="+mn-ea"/>
                          <a:cs typeface="Arial"/>
                        </a:rPr>
                        <a:t>NOW (Q3-4 ‘19) </a:t>
                      </a:r>
                      <a:endParaRPr kumimoji="0" lang="en-US" sz="900" b="0" i="0" u="none" strike="noStrike" kern="1200" cap="none" spc="0" normalizeH="0" baseline="0" noProof="0" dirty="0">
                        <a:ln>
                          <a:noFill/>
                        </a:ln>
                        <a:effectLst/>
                        <a:uLnTx/>
                        <a:uFillTx/>
                        <a:latin typeface="+mn-lt"/>
                        <a:ea typeface="+mn-ea"/>
                        <a:cs typeface="Arial" panose="020B0604020202020204" pitchFamily="34" charset="0"/>
                      </a:endParaRPr>
                    </a:p>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mn-lt"/>
                          <a:ea typeface="+mn-ea"/>
                          <a:cs typeface="Arial"/>
                        </a:rPr>
                        <a:t>SOON (Q1-2 ‘20)</a:t>
                      </a:r>
                      <a:endParaRPr kumimoji="0" lang="en-US" sz="900" b="1" i="0" u="none" strike="noStrike" kern="1200" cap="none" spc="0" normalizeH="0" baseline="0" noProof="0" dirty="0">
                        <a:ln>
                          <a:noFill/>
                        </a:ln>
                        <a:effectLst/>
                        <a:uLnTx/>
                        <a:uFillTx/>
                        <a:latin typeface="+mn-lt"/>
                        <a:ea typeface="+mn-ea"/>
                        <a:cs typeface="Arial"/>
                      </a:endParaRPr>
                    </a:p>
                  </a:txBody>
                  <a:tcPr marT="54864" marB="54864" anchor="b">
                    <a:lnL w="6350" cap="flat" cmpd="sng" algn="ctr">
                      <a:noFill/>
                      <a:prstDash val="solid"/>
                      <a:round/>
                      <a:headEnd type="none" w="med" len="med"/>
                      <a:tailEnd type="none" w="med" len="med"/>
                    </a:lnL>
                    <a:lnR w="12700" cmpd="sng">
                      <a:noFill/>
                    </a:lnR>
                    <a:lnT w="12700" cmpd="sng">
                      <a:noFill/>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278824"/>
                  </a:ext>
                </a:extLst>
              </a:tr>
              <a:tr h="42942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vl="0" algn="l">
                        <a:lnSpc>
                          <a:spcPct val="100000"/>
                        </a:lnSpc>
                        <a:spcBef>
                          <a:spcPts val="0"/>
                        </a:spcBef>
                        <a:spcAft>
                          <a:spcPts val="0"/>
                        </a:spcAft>
                        <a:buNone/>
                      </a:pPr>
                      <a:r>
                        <a:rPr lang="en-US" sz="1100" b="0" i="0" u="none" strike="noStrike" kern="1200" cap="none" spc="0" normalizeH="0" baseline="0" noProof="0" dirty="0">
                          <a:ln>
                            <a:noFill/>
                          </a:ln>
                          <a:solidFill>
                            <a:schemeClr val="bg1"/>
                          </a:solidFill>
                          <a:effectLst/>
                          <a:uLnTx/>
                          <a:uFillTx/>
                          <a:latin typeface="+mn-lt"/>
                        </a:rPr>
                        <a:t>Is it </a:t>
                      </a:r>
                      <a:r>
                        <a:rPr lang="en-US" sz="1100" b="1" i="0" u="none" strike="noStrike" kern="1200" cap="none" spc="0" normalizeH="0" baseline="0" noProof="0" dirty="0">
                          <a:ln>
                            <a:noFill/>
                          </a:ln>
                          <a:solidFill>
                            <a:schemeClr val="bg1"/>
                          </a:solidFill>
                          <a:effectLst/>
                          <a:uLnTx/>
                          <a:uFillTx/>
                          <a:latin typeface="+mn-lt"/>
                        </a:rPr>
                        <a:t>NEW </a:t>
                      </a:r>
                      <a:r>
                        <a:rPr lang="en-US" sz="1100" b="0" i="0" u="none" strike="noStrike" kern="1200" cap="none" spc="0" normalizeH="0" baseline="0" noProof="0" dirty="0">
                          <a:ln>
                            <a:noFill/>
                          </a:ln>
                          <a:solidFill>
                            <a:schemeClr val="bg1"/>
                          </a:solidFill>
                          <a:effectLst/>
                          <a:uLnTx/>
                          <a:uFillTx/>
                          <a:latin typeface="+mn-lt"/>
                        </a:rPr>
                        <a:t>or  </a:t>
                      </a:r>
                      <a:r>
                        <a:rPr kumimoji="0" lang="en-US" sz="1100" b="0" i="0" u="none" strike="noStrike" kern="1200" cap="none" spc="0" normalizeH="0" baseline="0" noProof="0" dirty="0">
                          <a:ln>
                            <a:noFill/>
                          </a:ln>
                          <a:solidFill>
                            <a:schemeClr val="bg1"/>
                          </a:solidFill>
                          <a:effectLst/>
                          <a:uLnTx/>
                          <a:uFillTx/>
                          <a:latin typeface="+mn-lt"/>
                        </a:rPr>
                        <a:t>an</a:t>
                      </a:r>
                      <a:r>
                        <a:rPr lang="en-US" sz="1100" b="0" i="0" u="none" strike="noStrike" kern="1200" cap="none" spc="0" normalizeH="0" baseline="0" noProof="0" dirty="0">
                          <a:ln>
                            <a:noFill/>
                          </a:ln>
                          <a:solidFill>
                            <a:schemeClr val="bg1"/>
                          </a:solidFill>
                          <a:effectLst/>
                          <a:uLnTx/>
                          <a:uFillTx/>
                          <a:latin typeface="+mn-lt"/>
                        </a:rPr>
                        <a:t> </a:t>
                      </a:r>
                      <a:r>
                        <a:rPr kumimoji="0" lang="en-US" sz="1100" b="1" i="0" u="none" strike="noStrike" kern="1200" cap="none" spc="0" normalizeH="0" baseline="0" noProof="0" dirty="0">
                          <a:ln>
                            <a:noFill/>
                          </a:ln>
                          <a:solidFill>
                            <a:schemeClr val="bg1"/>
                          </a:solidFill>
                          <a:effectLst/>
                          <a:uLnTx/>
                          <a:uFillTx/>
                          <a:latin typeface="+mn-lt"/>
                        </a:rPr>
                        <a:t>UPDATE?</a:t>
                      </a:r>
                      <a:endParaRPr lang="en-US" sz="1100" b="0" i="0" u="none" strike="noStrike" kern="1200" cap="none" spc="0" normalizeH="0" baseline="0" noProof="0" dirty="0">
                        <a:ln>
                          <a:noFill/>
                        </a:ln>
                        <a:solidFill>
                          <a:schemeClr val="bg1"/>
                        </a:solidFill>
                        <a:effectLst/>
                        <a:uLnTx/>
                        <a:uFillTx/>
                        <a:latin typeface="+mn-lt"/>
                      </a:endParaRPr>
                    </a:p>
                  </a:txBody>
                  <a:tcPr marT="54864" marB="54864" anchor="b">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5810737"/>
                  </a:ext>
                </a:extLst>
              </a:tr>
              <a:tr h="384217">
                <a:tc rowSpan="2">
                  <a:txBody>
                    <a:bodyPr/>
                    <a:lstStyle/>
                    <a:p>
                      <a:r>
                        <a:rPr lang="en-US" sz="1100" b="1" dirty="0">
                          <a:solidFill>
                            <a:schemeClr val="tx1"/>
                          </a:solidFill>
                          <a:latin typeface="+mn-lt"/>
                          <a:cs typeface="Arial"/>
                        </a:rPr>
                        <a:t>AI Local </a:t>
                      </a:r>
                    </a:p>
                  </a:txBody>
                  <a:tcPr marT="54864" marB="54864" anchor="ctr">
                    <a:lnL w="12700" cmpd="sng">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indent="-117475">
                        <a:buFont typeface="Arial" panose="020B0604020202020204" pitchFamily="34" charset="0"/>
                        <a:buChar char="•"/>
                        <a:tabLst/>
                      </a:pPr>
                      <a:r>
                        <a:rPr lang="en-US" sz="1100" b="0" i="0" spc="-20" dirty="0">
                          <a:solidFill>
                            <a:schemeClr val="tx1"/>
                          </a:solidFill>
                          <a:latin typeface="+mn-lt"/>
                          <a:cs typeface="Arial"/>
                        </a:rPr>
                        <a:t>Builds more effective schedules to reach in-market audiences</a:t>
                      </a:r>
                    </a:p>
                    <a:p>
                      <a:pPr marL="117475" indent="-117475">
                        <a:buFont typeface="Arial" panose="020B0604020202020204" pitchFamily="34" charset="0"/>
                        <a:buChar char="•"/>
                        <a:tabLst/>
                      </a:pPr>
                      <a:r>
                        <a:rPr lang="en-US" sz="1100" b="0" i="0" spc="-20" dirty="0">
                          <a:solidFill>
                            <a:schemeClr val="tx1"/>
                          </a:solidFill>
                          <a:latin typeface="+mn-lt"/>
                          <a:cs typeface="Arial"/>
                        </a:rPr>
                        <a:t>Sets foundation for impression-based selling</a:t>
                      </a:r>
                    </a:p>
                    <a:p>
                      <a:pPr marL="117475" indent="-117475">
                        <a:buFont typeface="Arial" panose="020B0604020202020204" pitchFamily="34" charset="0"/>
                        <a:buChar char="•"/>
                        <a:tabLst/>
                      </a:pPr>
                      <a:r>
                        <a:rPr lang="en-US" sz="1100" b="0" i="0" spc="-20" dirty="0">
                          <a:solidFill>
                            <a:schemeClr val="tx1"/>
                          </a:solidFill>
                          <a:latin typeface="+mn-lt"/>
                          <a:cs typeface="Arial"/>
                        </a:rPr>
                        <a:t>Saves AE’s time, reduces Campaign Management workload</a:t>
                      </a:r>
                    </a:p>
                    <a:p>
                      <a:pPr marL="117475" indent="-117475">
                        <a:buFont typeface="Arial" panose="020B0604020202020204" pitchFamily="34" charset="0"/>
                        <a:buChar char="•"/>
                        <a:tabLst/>
                      </a:pPr>
                      <a:r>
                        <a:rPr lang="en-US" sz="1100" b="0" i="0" spc="-20" dirty="0">
                          <a:solidFill>
                            <a:schemeClr val="tx1"/>
                          </a:solidFill>
                          <a:latin typeface="+mn-lt"/>
                          <a:cs typeface="Arial"/>
                        </a:rPr>
                        <a:t>Improves inventory yield</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lnSpc>
                          <a:spcPct val="105000"/>
                        </a:lnSpc>
                      </a:pPr>
                      <a:endParaRPr lang="en-US" sz="1000" b="0" i="0">
                        <a:solidFill>
                          <a:srgbClr val="FFFF00"/>
                        </a:solidFill>
                        <a:latin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indent="-117475">
                        <a:buFont typeface="Arial" panose="020B0604020202020204" pitchFamily="34" charset="0"/>
                        <a:buChar char="•"/>
                        <a:tabLst/>
                      </a:pPr>
                      <a:r>
                        <a:rPr lang="en-US" sz="1000" b="0" i="0" dirty="0">
                          <a:solidFill>
                            <a:schemeClr val="tx1"/>
                          </a:solidFill>
                          <a:latin typeface="+mn-lt"/>
                          <a:cs typeface="Arial"/>
                        </a:rPr>
                        <a:t>Local </a:t>
                      </a:r>
                    </a:p>
                    <a:p>
                      <a:pPr marL="117475" indent="-117475">
                        <a:buFont typeface="Arial" panose="020B0604020202020204" pitchFamily="34" charset="0"/>
                        <a:buChar char="•"/>
                        <a:tabLst/>
                      </a:pPr>
                      <a:r>
                        <a:rPr lang="en-US" sz="1000" b="0" i="0" dirty="0">
                          <a:solidFill>
                            <a:schemeClr val="tx1"/>
                          </a:solidFill>
                          <a:latin typeface="+mn-lt"/>
                          <a:cs typeface="Arial"/>
                        </a:rPr>
                        <a:t>Campaign Mgt</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cs typeface="Arial"/>
                        </a:rPr>
                        <a:t>Now &amp; Soon</a:t>
                      </a:r>
                    </a:p>
                  </a:txBody>
                  <a:tcPr marT="54864" marB="54864" anchor="ctr">
                    <a:lnL w="635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368039"/>
                  </a:ext>
                </a:extLst>
              </a:tr>
              <a:tr h="3842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i="0" dirty="0">
                          <a:solidFill>
                            <a:schemeClr val="tx1"/>
                          </a:solidFill>
                          <a:latin typeface="+mn-lt"/>
                          <a:cs typeface="Arial"/>
                        </a:rPr>
                        <a:t>New</a:t>
                      </a:r>
                    </a:p>
                  </a:txBody>
                  <a:tcPr marT="54864" marB="54864"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2360727"/>
                  </a:ext>
                </a:extLst>
              </a:tr>
              <a:tr h="384217">
                <a:tc rowSpan="2">
                  <a:txBody>
                    <a:bodyPr/>
                    <a:lstStyle/>
                    <a:p>
                      <a:r>
                        <a:rPr lang="en-US" sz="1100" b="1" dirty="0">
                          <a:solidFill>
                            <a:schemeClr val="tx1"/>
                          </a:solidFill>
                          <a:latin typeface="+mn-lt"/>
                          <a:cs typeface="Arial"/>
                        </a:rPr>
                        <a:t>AI for Reg/Nat</a:t>
                      </a:r>
                    </a:p>
                  </a:txBody>
                  <a:tcPr marT="54864" marB="54864"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indent="-117475">
                        <a:buFont typeface="Arial" panose="020B0604020202020204" pitchFamily="34" charset="0"/>
                        <a:buChar char="•"/>
                        <a:tabLst/>
                      </a:pPr>
                      <a:r>
                        <a:rPr lang="en-US" sz="1100" b="0" i="0" spc="-20" dirty="0">
                          <a:solidFill>
                            <a:schemeClr val="tx1"/>
                          </a:solidFill>
                          <a:latin typeface="+mn-lt"/>
                          <a:cs typeface="Arial"/>
                        </a:rPr>
                        <a:t>Offers data-driven campaigns to regional / national clients in all markets</a:t>
                      </a:r>
                    </a:p>
                    <a:p>
                      <a:pPr marL="117475" indent="-117475">
                        <a:buFont typeface="Arial" panose="020B0604020202020204" pitchFamily="34" charset="0"/>
                        <a:buChar char="•"/>
                      </a:pPr>
                      <a:r>
                        <a:rPr lang="en-US" sz="1100" b="0" i="0" spc="-20" dirty="0">
                          <a:solidFill>
                            <a:schemeClr val="tx1"/>
                          </a:solidFill>
                          <a:latin typeface="+mn-lt"/>
                          <a:cs typeface="Arial"/>
                        </a:rPr>
                        <a:t>Lowers Spotlight's qualified client spend threshold to expand to more eligible clients</a:t>
                      </a:r>
                    </a:p>
                    <a:p>
                      <a:pPr marL="117475" indent="-117475">
                        <a:buFont typeface="Arial" panose="020B0604020202020204" pitchFamily="34" charset="0"/>
                        <a:buChar char="•"/>
                        <a:tabLst/>
                      </a:pPr>
                      <a:r>
                        <a:rPr lang="en-US" sz="1100" b="0" i="0" spc="-20" dirty="0">
                          <a:solidFill>
                            <a:schemeClr val="tx1"/>
                          </a:solidFill>
                          <a:latin typeface="+mn-lt"/>
                          <a:cs typeface="Arial"/>
                        </a:rPr>
                        <a:t>Internal reporting using STB ad exposure data improves turnaround times and allows monthly reporting</a:t>
                      </a:r>
                    </a:p>
                    <a:p>
                      <a:pPr marL="117475" indent="-117475">
                        <a:buFont typeface="Arial" panose="020B0604020202020204" pitchFamily="34" charset="0"/>
                        <a:buChar char="•"/>
                        <a:tabLst/>
                      </a:pPr>
                      <a:r>
                        <a:rPr lang="en-US" sz="1100" b="0" i="0" spc="-20" dirty="0">
                          <a:solidFill>
                            <a:schemeClr val="tx1"/>
                          </a:solidFill>
                          <a:latin typeface="+mn-lt"/>
                          <a:cs typeface="Arial"/>
                        </a:rPr>
                        <a:t>Ad exposure data reduces campaign setup workload for Campaign Mgt</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algn="l">
                        <a:lnSpc>
                          <a:spcPct val="105000"/>
                        </a:lnSpc>
                      </a:pPr>
                      <a:endParaRPr lang="en-US" sz="1000" b="0" i="0" dirty="0">
                        <a:solidFill>
                          <a:schemeClr val="bg1"/>
                        </a:solidFill>
                        <a:latin typeface="+mn-lt"/>
                        <a:ea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Arial"/>
                        </a:rPr>
                        <a:t>Regional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Arial"/>
                        </a:rPr>
                        <a:t>National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Arial"/>
                        </a:rPr>
                        <a:t>Research</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Arial"/>
                        </a:rPr>
                        <a:t>CM</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a:solidFill>
                            <a:schemeClr val="tx1"/>
                          </a:solidFill>
                          <a:latin typeface="+mn-lt"/>
                          <a:cs typeface="Arial"/>
                        </a:rPr>
                        <a:t>Now</a:t>
                      </a:r>
                    </a:p>
                  </a:txBody>
                  <a:tcPr marT="54864" marB="54864"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242174190"/>
                  </a:ext>
                </a:extLst>
              </a:tr>
              <a:tr h="3842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dirty="0">
                          <a:solidFill>
                            <a:schemeClr val="tx1"/>
                          </a:solidFill>
                          <a:latin typeface="+mn-lt"/>
                          <a:cs typeface="Arial"/>
                        </a:rPr>
                        <a:t>New</a:t>
                      </a:r>
                    </a:p>
                  </a:txBody>
                  <a:tcPr marT="54864" marB="54864"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5000"/>
                      </a:schemeClr>
                    </a:solidFill>
                  </a:tcPr>
                </a:tc>
                <a:extLst>
                  <a:ext uri="{0D108BD9-81ED-4DB2-BD59-A6C34878D82A}">
                    <a16:rowId xmlns:a16="http://schemas.microsoft.com/office/drawing/2014/main" val="1954796531"/>
                  </a:ext>
                </a:extLst>
              </a:tr>
              <a:tr h="384217">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tx1"/>
                          </a:solidFill>
                          <a:latin typeface="+mn-lt"/>
                          <a:cs typeface="Arial"/>
                        </a:rPr>
                        <a:t>Addressable Full Avail by Spot</a:t>
                      </a:r>
                    </a:p>
                  </a:txBody>
                  <a:tcPr marT="54864" marB="54864"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indent="-117475">
                        <a:buFont typeface="Arial"/>
                        <a:buChar char="•"/>
                        <a:tabLst/>
                      </a:pPr>
                      <a:r>
                        <a:rPr lang="en-US" sz="1100" b="0" i="0" spc="-20" dirty="0">
                          <a:solidFill>
                            <a:schemeClr val="tx1"/>
                          </a:solidFill>
                          <a:latin typeface="+mn-lt"/>
                          <a:cs typeface="Arial"/>
                        </a:rPr>
                        <a:t>Sets the foundation for selling linear impression addressable campaigns</a:t>
                      </a:r>
                    </a:p>
                    <a:p>
                      <a:pPr marL="117475" indent="-117475">
                        <a:buFont typeface="Arial"/>
                        <a:buChar char="•"/>
                        <a:tabLst/>
                      </a:pPr>
                      <a:r>
                        <a:rPr lang="en-US" sz="1100" b="0" i="0" spc="-20" dirty="0">
                          <a:solidFill>
                            <a:schemeClr val="tx1"/>
                          </a:solidFill>
                          <a:latin typeface="+mn-lt"/>
                          <a:cs typeface="Arial"/>
                        </a:rPr>
                        <a:t>Lets advertisers deliver multiple creatives to specific household audience segments, then see how well the campaign reached those audiences</a:t>
                      </a:r>
                    </a:p>
                    <a:p>
                      <a:pPr marL="117475" indent="-117475">
                        <a:buFont typeface="Arial"/>
                        <a:buChar char="•"/>
                      </a:pPr>
                      <a:r>
                        <a:rPr lang="en-US" sz="1100" b="0" i="0" spc="-20" dirty="0">
                          <a:solidFill>
                            <a:schemeClr val="tx1"/>
                          </a:solidFill>
                          <a:latin typeface="+mn-lt"/>
                          <a:cs typeface="Arial"/>
                        </a:rPr>
                        <a:t>Introduction of co-op billing support in Q1 will open up Tier 2 Auto sales</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l">
                        <a:lnSpc>
                          <a:spcPct val="105000"/>
                        </a:lnSpc>
                      </a:pPr>
                      <a:endParaRPr lang="en-US" sz="1000" b="0" i="0">
                        <a:solidFill>
                          <a:schemeClr val="bg1"/>
                        </a:solidFill>
                        <a:latin typeface="+mn-lt"/>
                        <a:ea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Regional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National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chemeClr val="tx1"/>
                        </a:solidFill>
                        <a:effectLst/>
                        <a:uLnTx/>
                        <a:uFillTx/>
                        <a:latin typeface="+mn-lt"/>
                        <a:ea typeface="+mn-ea"/>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a:solidFill>
                            <a:schemeClr val="tx1"/>
                          </a:solidFill>
                          <a:latin typeface="+mn-lt"/>
                          <a:cs typeface="Arial"/>
                        </a:rPr>
                        <a:t>Now</a:t>
                      </a:r>
                    </a:p>
                  </a:txBody>
                  <a:tcPr marT="54864" marB="54864"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lg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1818030"/>
                  </a:ext>
                </a:extLst>
              </a:tr>
              <a:tr h="3842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a:solidFill>
                            <a:schemeClr val="tx1"/>
                          </a:solidFill>
                          <a:latin typeface="+mn-lt"/>
                          <a:cs typeface="Arial"/>
                        </a:rPr>
                        <a:t>New</a:t>
                      </a:r>
                    </a:p>
                  </a:txBody>
                  <a:tcPr marT="54864" marB="54864" anchor="ctr">
                    <a:lnL w="6350" cap="flat" cmpd="sng" algn="ctr">
                      <a:noFill/>
                      <a:prstDash val="solid"/>
                      <a:round/>
                      <a:headEnd type="none" w="med" len="med"/>
                      <a:tailEnd type="none" w="med" len="med"/>
                    </a:lnL>
                    <a:lnR w="12700" cmpd="sng">
                      <a:noFill/>
                    </a:lnR>
                    <a:lnT w="6350" cap="flat" cmpd="sng" algn="ctr">
                      <a:solidFill>
                        <a:schemeClr val="bg1">
                          <a:lumMod val="6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286944"/>
                  </a:ext>
                </a:extLst>
              </a:tr>
              <a:tr h="293814">
                <a:tc rowSpan="2">
                  <a:txBody>
                    <a:bodyPr/>
                    <a:lstStyle/>
                    <a:p>
                      <a:r>
                        <a:rPr lang="en-US" sz="1100" b="1">
                          <a:solidFill>
                            <a:schemeClr val="tx1"/>
                          </a:solidFill>
                          <a:latin typeface="+mn-lt"/>
                          <a:cs typeface="Arial"/>
                        </a:rPr>
                        <a:t>Audience Targeted PDTV</a:t>
                      </a:r>
                    </a:p>
                  </a:txBody>
                  <a:tcPr marT="54864" marB="54864"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spc="-20" dirty="0">
                          <a:solidFill>
                            <a:schemeClr val="tx1"/>
                          </a:solidFill>
                          <a:latin typeface="+mn-lt"/>
                          <a:cs typeface="Arial"/>
                        </a:rPr>
                        <a:t>Gives DMA level clients another way to buy audiences in OTT/TVE content</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spc="-20" dirty="0">
                          <a:solidFill>
                            <a:schemeClr val="tx1"/>
                          </a:solidFill>
                          <a:latin typeface="+mn-lt"/>
                          <a:cs typeface="Arial"/>
                        </a:rPr>
                        <a:t>Gives sellers competitive parity with key digital players</a:t>
                      </a:r>
                    </a:p>
                    <a:p>
                      <a:pPr marL="117475" marR="0" lvl="0" indent="-117475" algn="l" rtl="0" eaLnBrk="1" fontAlgn="auto" latinLnBrk="0" hangingPunct="1">
                        <a:lnSpc>
                          <a:spcPct val="100000"/>
                        </a:lnSpc>
                        <a:spcBef>
                          <a:spcPts val="0"/>
                        </a:spcBef>
                        <a:spcAft>
                          <a:spcPts val="0"/>
                        </a:spcAft>
                        <a:buFont typeface="Arial" panose="020B0604020202020204" pitchFamily="34" charset="0"/>
                        <a:buChar char="•"/>
                      </a:pPr>
                      <a:r>
                        <a:rPr lang="en-US" sz="1100" b="0" i="0" spc="-20" dirty="0">
                          <a:solidFill>
                            <a:schemeClr val="tx1"/>
                          </a:solidFill>
                          <a:latin typeface="+mn-lt"/>
                          <a:cs typeface="Arial"/>
                        </a:rPr>
                        <a:t>Tests our bandwidth on how we can scale audience targeting in OTT to smaller geos (zone, zip)</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l">
                        <a:lnSpc>
                          <a:spcPct val="105000"/>
                        </a:lnSpc>
                      </a:pPr>
                      <a:endParaRPr lang="en-US" sz="1000" b="0" i="0">
                        <a:solidFill>
                          <a:schemeClr val="bg1"/>
                        </a:solidFill>
                        <a:latin typeface="+mn-lt"/>
                        <a:ea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Regional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National</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a:solidFill>
                            <a:schemeClr val="tx1"/>
                          </a:solidFill>
                          <a:latin typeface="+mn-lt"/>
                          <a:cs typeface="Arial"/>
                        </a:rPr>
                        <a:t>Now</a:t>
                      </a:r>
                    </a:p>
                  </a:txBody>
                  <a:tcPr marT="54864" marB="54864"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3128861"/>
                  </a:ext>
                </a:extLst>
              </a:tr>
              <a:tr h="40165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a:solidFill>
                            <a:schemeClr val="tx1"/>
                          </a:solidFill>
                          <a:latin typeface="+mn-lt"/>
                          <a:cs typeface="Arial"/>
                        </a:rPr>
                        <a:t>New</a:t>
                      </a:r>
                    </a:p>
                  </a:txBody>
                  <a:tcPr marT="54864" marB="54864"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09057390"/>
                  </a:ext>
                </a:extLst>
              </a:tr>
              <a:tr h="293814">
                <a:tc rowSpan="2">
                  <a:txBody>
                    <a:bodyPr/>
                    <a:lstStyle/>
                    <a:p>
                      <a:r>
                        <a:rPr lang="en-US" sz="1100" b="1" dirty="0">
                          <a:solidFill>
                            <a:schemeClr val="tx1"/>
                          </a:solidFill>
                          <a:latin typeface="+mn-lt"/>
                          <a:cs typeface="Arial"/>
                        </a:rPr>
                        <a:t>Enhanced PDV</a:t>
                      </a:r>
                    </a:p>
                  </a:txBody>
                  <a:tcPr marT="54864" marB="54864"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tc rowSpan="2">
                  <a:txBody>
                    <a:bodyPr/>
                    <a:lstStyle/>
                    <a:p>
                      <a:pPr marL="117475" marR="0" lvl="0" indent="-117475" algn="l" rtl="0" eaLnBrk="1" fontAlgn="auto" latinLnBrk="0" hangingPunct="1">
                        <a:lnSpc>
                          <a:spcPct val="100000"/>
                        </a:lnSpc>
                        <a:spcBef>
                          <a:spcPts val="0"/>
                        </a:spcBef>
                        <a:spcAft>
                          <a:spcPts val="0"/>
                        </a:spcAft>
                        <a:buFont typeface="Arial" panose="020B0604020202020204" pitchFamily="34" charset="0"/>
                        <a:buChar char="•"/>
                        <a:tabLst/>
                      </a:pPr>
                      <a:r>
                        <a:rPr lang="en-US" sz="1100" b="0" i="0" spc="-20" dirty="0">
                          <a:solidFill>
                            <a:schemeClr val="tx1"/>
                          </a:solidFill>
                          <a:latin typeface="+mn-lt"/>
                          <a:cs typeface="Arial"/>
                        </a:rPr>
                        <a:t>Gives advertisers a layer of addressability with 1</a:t>
                      </a:r>
                      <a:r>
                        <a:rPr lang="en-US" sz="1100" b="0" i="0" spc="-20" baseline="30000" dirty="0">
                          <a:solidFill>
                            <a:schemeClr val="tx1"/>
                          </a:solidFill>
                          <a:latin typeface="+mn-lt"/>
                          <a:cs typeface="Arial"/>
                        </a:rPr>
                        <a:t>st</a:t>
                      </a:r>
                      <a:r>
                        <a:rPr lang="en-US" sz="1100" b="0" i="0" spc="-20" dirty="0">
                          <a:solidFill>
                            <a:schemeClr val="tx1"/>
                          </a:solidFill>
                          <a:latin typeface="+mn-lt"/>
                          <a:cs typeface="Arial"/>
                        </a:rPr>
                        <a:t> party IP data </a:t>
                      </a:r>
                    </a:p>
                    <a:p>
                      <a:pPr marL="117475" marR="0" lvl="0" indent="-117475" algn="l" rtl="0" eaLnBrk="1" fontAlgn="auto" latinLnBrk="0" hangingPunct="1">
                        <a:lnSpc>
                          <a:spcPct val="100000"/>
                        </a:lnSpc>
                        <a:spcBef>
                          <a:spcPts val="0"/>
                        </a:spcBef>
                        <a:spcAft>
                          <a:spcPts val="0"/>
                        </a:spcAft>
                        <a:buFont typeface="Arial" panose="020B0604020202020204" pitchFamily="34" charset="0"/>
                        <a:buChar char="•"/>
                      </a:pPr>
                      <a:r>
                        <a:rPr lang="en-US" sz="1100" b="0" i="0" spc="-20" dirty="0">
                          <a:solidFill>
                            <a:schemeClr val="tx1"/>
                          </a:solidFill>
                          <a:latin typeface="+mn-lt"/>
                          <a:cs typeface="Arial"/>
                        </a:rPr>
                        <a:t>Gives advertisers cross-platform audience campaign matching 1 audience segment across PDV / AI Local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spc="-20" dirty="0">
                          <a:solidFill>
                            <a:schemeClr val="tx1"/>
                          </a:solidFill>
                          <a:latin typeface="+mn-lt"/>
                          <a:cs typeface="Arial"/>
                        </a:rPr>
                        <a:t>Differentiates our product in a competitive marketplace</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tc rowSpan="2">
                  <a:txBody>
                    <a:bodyPr/>
                    <a:lstStyle/>
                    <a:p>
                      <a:pPr algn="l">
                        <a:lnSpc>
                          <a:spcPct val="105000"/>
                        </a:lnSpc>
                      </a:pPr>
                      <a:endParaRPr lang="en-US" sz="1000" b="0" i="0" dirty="0">
                        <a:solidFill>
                          <a:schemeClr val="bg1"/>
                        </a:solidFill>
                        <a:latin typeface="+mn-lt"/>
                        <a:ea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Local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Regional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National</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a:solidFill>
                            <a:schemeClr val="tx1"/>
                          </a:solidFill>
                          <a:latin typeface="+mn-lt"/>
                          <a:cs typeface="Arial"/>
                        </a:rPr>
                        <a:t>Now</a:t>
                      </a:r>
                    </a:p>
                  </a:txBody>
                  <a:tcPr marT="54864" marB="54864"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bg1">
                        <a:alpha val="5000"/>
                      </a:schemeClr>
                    </a:solidFill>
                  </a:tcPr>
                </a:tc>
                <a:extLst>
                  <a:ext uri="{0D108BD9-81ED-4DB2-BD59-A6C34878D82A}">
                    <a16:rowId xmlns:a16="http://schemas.microsoft.com/office/drawing/2014/main" val="3154131395"/>
                  </a:ext>
                </a:extLst>
              </a:tr>
              <a:tr h="39018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a:solidFill>
                            <a:schemeClr val="tx1"/>
                          </a:solidFill>
                          <a:latin typeface="+mn-lt"/>
                          <a:cs typeface="Arial"/>
                        </a:rPr>
                        <a:t>New</a:t>
                      </a:r>
                    </a:p>
                  </a:txBody>
                  <a:tcPr marT="54864" marB="54864"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extLst>
                  <a:ext uri="{0D108BD9-81ED-4DB2-BD59-A6C34878D82A}">
                    <a16:rowId xmlns:a16="http://schemas.microsoft.com/office/drawing/2014/main" val="2291330568"/>
                  </a:ext>
                </a:extLst>
              </a:tr>
              <a:tr h="293814">
                <a:tc rowSpan="2">
                  <a:txBody>
                    <a:bodyPr/>
                    <a:lstStyle/>
                    <a:p>
                      <a:r>
                        <a:rPr lang="en-US" sz="1100" b="1">
                          <a:solidFill>
                            <a:schemeClr val="tx1"/>
                          </a:solidFill>
                          <a:latin typeface="+mn-lt"/>
                          <a:cs typeface="Arial"/>
                        </a:rPr>
                        <a:t>BYO Data</a:t>
                      </a:r>
                    </a:p>
                  </a:txBody>
                  <a:tcPr marT="54864" marB="54864"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117475" marR="0" lvl="0" indent="-117475" algn="l" rtl="0" eaLnBrk="1" fontAlgn="auto" latinLnBrk="0" hangingPunct="1">
                        <a:lnSpc>
                          <a:spcPct val="100000"/>
                        </a:lnSpc>
                        <a:spcBef>
                          <a:spcPts val="0"/>
                        </a:spcBef>
                        <a:spcAft>
                          <a:spcPts val="0"/>
                        </a:spcAft>
                        <a:buFont typeface="Arial" panose="020B0604020202020204" pitchFamily="34" charset="0"/>
                        <a:buChar char="•"/>
                      </a:pPr>
                      <a:r>
                        <a:rPr lang="en-US" sz="1100" b="0" i="0" u="none" strike="noStrike" kern="1200" cap="none" spc="-20" normalizeH="0" baseline="0" noProof="0" dirty="0">
                          <a:ln>
                            <a:noFill/>
                          </a:ln>
                          <a:solidFill>
                            <a:schemeClr val="tx1"/>
                          </a:solidFill>
                          <a:effectLst/>
                          <a:uLnTx/>
                          <a:uFillTx/>
                          <a:latin typeface="+mn-lt"/>
                          <a:ea typeface="+mn-ea"/>
                          <a:cs typeface="Arial"/>
                        </a:rPr>
                        <a:t>Enables</a:t>
                      </a:r>
                      <a:r>
                        <a:rPr kumimoji="0" lang="en-US" sz="1100" b="0" i="0" u="none" strike="noStrike" kern="1200" cap="none" spc="-20" normalizeH="0" baseline="0" noProof="0" dirty="0">
                          <a:ln>
                            <a:noFill/>
                          </a:ln>
                          <a:solidFill>
                            <a:schemeClr val="tx1"/>
                          </a:solidFill>
                          <a:effectLst/>
                          <a:uLnTx/>
                          <a:uFillTx/>
                          <a:latin typeface="+mn-lt"/>
                          <a:ea typeface="+mn-ea"/>
                          <a:cs typeface="Arial"/>
                        </a:rPr>
                        <a:t> clients to use their own data for planning </a:t>
                      </a:r>
                      <a:r>
                        <a:rPr lang="en-US" sz="1100" b="0" i="0" u="none" strike="noStrike" kern="1200" cap="none" spc="-20" normalizeH="0" baseline="0" noProof="0" dirty="0">
                          <a:ln>
                            <a:noFill/>
                          </a:ln>
                          <a:solidFill>
                            <a:schemeClr val="tx1"/>
                          </a:solidFill>
                          <a:effectLst/>
                          <a:uLnTx/>
                          <a:uFillTx/>
                          <a:latin typeface="+mn-lt"/>
                          <a:ea typeface="+mn-ea"/>
                          <a:cs typeface="Arial"/>
                        </a:rPr>
                        <a:t>/ reporting</a:t>
                      </a:r>
                      <a:r>
                        <a:rPr kumimoji="0" lang="en-US" sz="1100" b="0" i="0" u="none" strike="noStrike" kern="1200" cap="none" spc="-20" normalizeH="0" baseline="0" noProof="0" dirty="0">
                          <a:ln>
                            <a:noFill/>
                          </a:ln>
                          <a:solidFill>
                            <a:schemeClr val="tx1"/>
                          </a:solidFill>
                          <a:effectLst/>
                          <a:uLnTx/>
                          <a:uFillTx/>
                          <a:latin typeface="+mn-lt"/>
                          <a:ea typeface="+mn-ea"/>
                          <a:cs typeface="Arial"/>
                        </a:rPr>
                        <a:t> to start, assessing effectiveness later.</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20" normalizeH="0" baseline="0" noProof="0" dirty="0">
                          <a:ln>
                            <a:noFill/>
                          </a:ln>
                          <a:solidFill>
                            <a:schemeClr val="tx1"/>
                          </a:solidFill>
                          <a:effectLst/>
                          <a:uLnTx/>
                          <a:uFillTx/>
                          <a:latin typeface="+mn-lt"/>
                          <a:ea typeface="+mn-ea"/>
                          <a:cs typeface="Arial"/>
                        </a:rPr>
                        <a:t>Puts us on par with competitors who are offering BYOD</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20" normalizeH="0" baseline="0" noProof="0" dirty="0">
                          <a:ln>
                            <a:noFill/>
                          </a:ln>
                          <a:solidFill>
                            <a:schemeClr val="tx1"/>
                          </a:solidFill>
                          <a:effectLst/>
                          <a:uLnTx/>
                          <a:uFillTx/>
                          <a:latin typeface="+mn-lt"/>
                          <a:ea typeface="+mn-ea"/>
                          <a:cs typeface="Arial"/>
                        </a:rPr>
                        <a:t>Shows another way that our data can be used to drive revenue</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l">
                        <a:lnSpc>
                          <a:spcPct val="105000"/>
                        </a:lnSpc>
                      </a:pPr>
                      <a:endParaRPr lang="en-US" sz="1000" b="0" i="0" dirty="0">
                        <a:solidFill>
                          <a:schemeClr val="bg1"/>
                        </a:solidFill>
                        <a:latin typeface="+mn-lt"/>
                        <a:ea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Regional</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Arial"/>
                        </a:rPr>
                        <a:t>National</a:t>
                      </a: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a:solidFill>
                            <a:schemeClr val="tx1"/>
                          </a:solidFill>
                          <a:latin typeface="+mn-lt"/>
                          <a:cs typeface="Arial"/>
                        </a:rPr>
                        <a:t>Now &amp; Soon</a:t>
                      </a:r>
                    </a:p>
                  </a:txBody>
                  <a:tcPr marT="54864" marB="54864"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85645471"/>
                  </a:ext>
                </a:extLst>
              </a:tr>
              <a:tr h="36722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a:solidFill>
                            <a:schemeClr val="tx1"/>
                          </a:solidFill>
                          <a:latin typeface="+mn-lt"/>
                          <a:cs typeface="Arial"/>
                        </a:rPr>
                        <a:t>New</a:t>
                      </a:r>
                    </a:p>
                  </a:txBody>
                  <a:tcPr marT="54864" marB="54864" anchor="ctr">
                    <a:lnL w="6350" cap="flat" cmpd="sng" algn="ctr">
                      <a:noFill/>
                      <a:prstDash val="solid"/>
                      <a:round/>
                      <a:headEnd type="none" w="med" len="med"/>
                      <a:tailEnd type="none" w="med" len="med"/>
                    </a:lnL>
                    <a:lnR w="12700" cmpd="sng">
                      <a:noFill/>
                    </a:lnR>
                    <a:lnT w="6350" cap="flat" cmpd="sng" algn="ctr">
                      <a:solidFill>
                        <a:schemeClr val="bg1">
                          <a:lumMod val="6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78771749"/>
                  </a:ext>
                </a:extLst>
              </a:tr>
              <a:tr h="293814">
                <a:tc rowSpan="2">
                  <a:txBody>
                    <a:bodyPr/>
                    <a:lstStyle/>
                    <a:p>
                      <a:pPr lvl="0">
                        <a:buNone/>
                      </a:pPr>
                      <a:r>
                        <a:rPr lang="en-US" sz="1100" b="1">
                          <a:solidFill>
                            <a:schemeClr val="tx1"/>
                          </a:solidFill>
                          <a:latin typeface="+mn-lt"/>
                          <a:cs typeface="Arial"/>
                        </a:rPr>
                        <a:t>Campaign Optimization</a:t>
                      </a:r>
                      <a:br>
                        <a:rPr lang="en-US" sz="1100" b="1">
                          <a:solidFill>
                            <a:srgbClr val="000000"/>
                          </a:solidFill>
                          <a:latin typeface="+mn-lt"/>
                          <a:cs typeface="Arial"/>
                        </a:rPr>
                      </a:br>
                      <a:r>
                        <a:rPr lang="en-US" sz="1100" b="1">
                          <a:solidFill>
                            <a:schemeClr val="tx1"/>
                          </a:solidFill>
                          <a:latin typeface="+mn-lt"/>
                          <a:cs typeface="Arial"/>
                        </a:rPr>
                        <a:t>to Outcome</a:t>
                      </a:r>
                      <a:endParaRPr lang="en-US" sz="1100">
                        <a:solidFill>
                          <a:schemeClr val="tx1"/>
                        </a:solidFill>
                        <a:latin typeface="+mn-lt"/>
                      </a:endParaRPr>
                    </a:p>
                  </a:txBody>
                  <a:tcPr marT="54864" marB="54864"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tc rowSpan="2">
                  <a:txBody>
                    <a:bodyPr/>
                    <a:lstStyle/>
                    <a:p>
                      <a:pPr marL="117475" lvl="0" indent="-117475">
                        <a:buFont typeface="Arial" panose="020B0604020202020204" pitchFamily="34" charset="0"/>
                        <a:buChar char="•"/>
                        <a:tabLst/>
                      </a:pPr>
                      <a:r>
                        <a:rPr lang="en-US" sz="1100" b="0" i="0" spc="-20" dirty="0">
                          <a:solidFill>
                            <a:schemeClr val="tx1"/>
                          </a:solidFill>
                          <a:latin typeface="+mn-lt"/>
                          <a:cs typeface="Arial"/>
                        </a:rPr>
                        <a:t>Develop expertise on optimizing campaigns to more than impression delivery</a:t>
                      </a:r>
                    </a:p>
                    <a:p>
                      <a:pPr marL="117475" lvl="0" indent="-117475">
                        <a:buFont typeface="Arial" panose="020B0604020202020204" pitchFamily="34" charset="0"/>
                        <a:buChar char="•"/>
                        <a:tabLst/>
                      </a:pPr>
                      <a:r>
                        <a:rPr lang="en-US" sz="1100" b="0" i="0" spc="-20" dirty="0">
                          <a:solidFill>
                            <a:schemeClr val="tx1"/>
                          </a:solidFill>
                          <a:latin typeface="+mn-lt"/>
                          <a:cs typeface="Arial"/>
                        </a:rPr>
                        <a:t>Proactively prepare for when clients need to manage to outcomes and not just a fulfilled impression goal</a:t>
                      </a:r>
                      <a:endParaRPr kumimoji="0" lang="en-US" sz="1100" b="0" i="0" spc="-20" dirty="0">
                        <a:solidFill>
                          <a:schemeClr val="tx1"/>
                        </a:solidFill>
                        <a:latin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tc rowSpan="2">
                  <a:txBody>
                    <a:bodyPr/>
                    <a:lstStyle/>
                    <a:p>
                      <a:pPr algn="l">
                        <a:lnSpc>
                          <a:spcPct val="105000"/>
                        </a:lnSpc>
                      </a:pPr>
                      <a:endParaRPr lang="en-US" sz="1000" b="0" i="0">
                        <a:solidFill>
                          <a:schemeClr val="bg1"/>
                        </a:solidFill>
                        <a:latin typeface="+mn-lt"/>
                        <a:ea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tc rowSpan="2">
                  <a:txBody>
                    <a:bodyPr/>
                    <a:lstStyle/>
                    <a:p>
                      <a:pPr marL="117475" marR="0" lvl="0" indent="-117475" algn="l" rtl="0">
                        <a:lnSpc>
                          <a:spcPct val="100000"/>
                        </a:lnSpc>
                        <a:spcBef>
                          <a:spcPts val="0"/>
                        </a:spcBef>
                        <a:spcAft>
                          <a:spcPts val="0"/>
                        </a:spcAft>
                        <a:buFont typeface="Arial" panose="020B0604020202020204" pitchFamily="34" charset="0"/>
                        <a:buChar char="•"/>
                        <a:tabLst/>
                      </a:pPr>
                      <a:r>
                        <a:rPr lang="en-US" sz="1000" b="0" i="0" u="none" strike="noStrike" kern="1200" cap="none" spc="0" normalizeH="0" baseline="0" noProof="0">
                          <a:ln>
                            <a:noFill/>
                          </a:ln>
                          <a:solidFill>
                            <a:schemeClr val="tx1"/>
                          </a:solidFill>
                          <a:effectLst/>
                          <a:uLnTx/>
                          <a:uFillTx/>
                          <a:latin typeface="+mn-lt"/>
                          <a:ea typeface="+mn-ea"/>
                          <a:cs typeface="Arial"/>
                        </a:rPr>
                        <a:t>All AE’s</a:t>
                      </a:r>
                      <a:endParaRPr lang="en-US" sz="1000" b="0" i="0">
                        <a:solidFill>
                          <a:schemeClr val="tx1"/>
                        </a:solidFill>
                        <a:latin typeface="+mn-lt"/>
                        <a:cs typeface="Arial"/>
                      </a:endParaRPr>
                    </a:p>
                    <a:p>
                      <a:pPr marL="117475" marR="0" lvl="0" indent="-117475" algn="l">
                        <a:lnSpc>
                          <a:spcPct val="100000"/>
                        </a:lnSpc>
                        <a:spcBef>
                          <a:spcPts val="0"/>
                        </a:spcBef>
                        <a:spcAft>
                          <a:spcPts val="0"/>
                        </a:spcAft>
                        <a:buFont typeface="Arial" panose="020B0604020202020204" pitchFamily="34" charset="0"/>
                        <a:buChar char="•"/>
                        <a:tabLst/>
                      </a:pPr>
                      <a:r>
                        <a:rPr lang="en-US" sz="1000" b="0" i="0" u="none" strike="noStrike" kern="1200" cap="none" spc="0" normalizeH="0" baseline="0" noProof="0">
                          <a:ln>
                            <a:noFill/>
                          </a:ln>
                          <a:solidFill>
                            <a:schemeClr val="tx1"/>
                          </a:solidFill>
                          <a:effectLst/>
                          <a:uLnTx/>
                          <a:uFillTx/>
                          <a:latin typeface="+mn-lt"/>
                          <a:ea typeface="+mn-ea"/>
                          <a:cs typeface="Arial"/>
                        </a:rPr>
                        <a:t>Traffic / CM</a:t>
                      </a:r>
                      <a:endParaRPr lang="en-US" sz="1000" b="0" i="0">
                        <a:solidFill>
                          <a:schemeClr val="tx1"/>
                        </a:solidFill>
                        <a:latin typeface="+mn-lt"/>
                        <a:cs typeface="Arial"/>
                      </a:endParaRPr>
                    </a:p>
                    <a:p>
                      <a:pPr marL="117475" marR="0" lvl="0" indent="-117475" algn="l" rtl="0">
                        <a:lnSpc>
                          <a:spcPct val="100000"/>
                        </a:lnSpc>
                        <a:spcBef>
                          <a:spcPts val="0"/>
                        </a:spcBef>
                        <a:spcAft>
                          <a:spcPts val="0"/>
                        </a:spcAft>
                        <a:buFont typeface="Arial" panose="020B0604020202020204" pitchFamily="34" charset="0"/>
                        <a:buChar char="•"/>
                        <a:tabLst/>
                      </a:pPr>
                      <a:r>
                        <a:rPr lang="en-US" sz="1000" b="0" i="0" u="none" strike="noStrike" kern="1200" cap="none" spc="0" normalizeH="0" baseline="0" noProof="0">
                          <a:ln>
                            <a:noFill/>
                          </a:ln>
                          <a:solidFill>
                            <a:schemeClr val="tx1"/>
                          </a:solidFill>
                          <a:effectLst/>
                          <a:uLnTx/>
                          <a:uFillTx/>
                          <a:latin typeface="+mn-lt"/>
                          <a:ea typeface="+mn-ea"/>
                          <a:cs typeface="Arial"/>
                        </a:rPr>
                        <a:t>Yield</a:t>
                      </a:r>
                      <a:endParaRPr kumimoji="0" lang="en-US" sz="1000" b="0" i="0">
                        <a:solidFill>
                          <a:schemeClr val="tx1"/>
                        </a:solidFill>
                        <a:latin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tc>
                  <a:txBody>
                    <a:bodyPr/>
                    <a:lstStyle/>
                    <a:p>
                      <a:pPr lvl="0">
                        <a:buNone/>
                      </a:pPr>
                      <a:r>
                        <a:rPr lang="en-US" sz="1000" b="0" i="0" dirty="0">
                          <a:solidFill>
                            <a:schemeClr val="tx1"/>
                          </a:solidFill>
                          <a:latin typeface="+mn-lt"/>
                          <a:cs typeface="Arial"/>
                        </a:rPr>
                        <a:t>Soon</a:t>
                      </a:r>
                    </a:p>
                  </a:txBody>
                  <a:tcPr marT="54864" marB="54864"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65000"/>
                        </a:schemeClr>
                      </a:solidFill>
                      <a:prstDash val="lgDash"/>
                      <a:round/>
                      <a:headEnd type="none" w="med" len="med"/>
                      <a:tailEnd type="none" w="med" len="med"/>
                    </a:lnB>
                    <a:lnTlToBr w="12700" cmpd="sng">
                      <a:noFill/>
                      <a:prstDash val="solid"/>
                    </a:lnTlToBr>
                    <a:lnBlToTr w="12700" cmpd="sng">
                      <a:noFill/>
                      <a:prstDash val="solid"/>
                    </a:lnBlToTr>
                    <a:solidFill>
                      <a:schemeClr val="bg1">
                        <a:alpha val="5000"/>
                      </a:schemeClr>
                    </a:solidFill>
                  </a:tcPr>
                </a:tc>
                <a:extLst>
                  <a:ext uri="{0D108BD9-81ED-4DB2-BD59-A6C34878D82A}">
                    <a16:rowId xmlns:a16="http://schemas.microsoft.com/office/drawing/2014/main" val="1824504085"/>
                  </a:ext>
                </a:extLst>
              </a:tr>
              <a:tr h="36722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dirty="0">
                          <a:solidFill>
                            <a:schemeClr val="tx1"/>
                          </a:solidFill>
                          <a:latin typeface="+mn-lt"/>
                          <a:cs typeface="Arial"/>
                        </a:rPr>
                        <a:t>New</a:t>
                      </a:r>
                    </a:p>
                  </a:txBody>
                  <a:tcPr marT="54864" marB="54864" anchor="ctr">
                    <a:lnR w="12700" cmpd="sng">
                      <a:noFill/>
                    </a:lnR>
                    <a:lnT w="6350" cap="flat" cmpd="sng" algn="ctr">
                      <a:solidFill>
                        <a:schemeClr val="bg1">
                          <a:lumMod val="6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5000"/>
                      </a:schemeClr>
                    </a:solidFill>
                  </a:tcPr>
                </a:tc>
                <a:extLst>
                  <a:ext uri="{0D108BD9-81ED-4DB2-BD59-A6C34878D82A}">
                    <a16:rowId xmlns:a16="http://schemas.microsoft.com/office/drawing/2014/main" val="2779191371"/>
                  </a:ext>
                </a:extLst>
              </a:tr>
              <a:tr h="293814">
                <a:tc rowSpan="2">
                  <a:txBody>
                    <a:bodyPr/>
                    <a:lstStyle/>
                    <a:p>
                      <a:pPr lvl="0">
                        <a:buNone/>
                      </a:pPr>
                      <a:r>
                        <a:rPr lang="en-US" sz="1100" b="1">
                          <a:solidFill>
                            <a:schemeClr val="tx1"/>
                          </a:solidFill>
                          <a:latin typeface="+mn-lt"/>
                          <a:cs typeface="Arial"/>
                        </a:rPr>
                        <a:t>Unified Audience Planning</a:t>
                      </a:r>
                    </a:p>
                  </a:txBody>
                  <a:tcPr marR="0" marT="54864" marB="54864" anchor="ctr">
                    <a:lnL w="12700" cmpd="sng">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117475" marR="0" lvl="0" indent="-117475" algn="l" rtl="0">
                        <a:lnSpc>
                          <a:spcPct val="100000"/>
                        </a:lnSpc>
                        <a:spcBef>
                          <a:spcPts val="0"/>
                        </a:spcBef>
                        <a:spcAft>
                          <a:spcPts val="0"/>
                        </a:spcAft>
                        <a:buFont typeface="Arial"/>
                        <a:buChar char="•"/>
                        <a:tabLst/>
                      </a:pPr>
                      <a:r>
                        <a:rPr lang="en-US" sz="1100" b="0" i="0" u="none" strike="noStrike" kern="1200" cap="none" spc="-20" normalizeH="0" baseline="0" noProof="0" dirty="0">
                          <a:ln>
                            <a:noFill/>
                          </a:ln>
                          <a:solidFill>
                            <a:schemeClr val="tx1"/>
                          </a:solidFill>
                          <a:effectLst/>
                          <a:uLnTx/>
                          <a:uFillTx/>
                          <a:latin typeface="+mn-lt"/>
                          <a:ea typeface="+mn-ea"/>
                          <a:cs typeface="Arial"/>
                        </a:rPr>
                        <a:t>AE’s can sell a complete multi-platform audience campaign in one step, combining TV </a:t>
                      </a:r>
                      <a:r>
                        <a:rPr kumimoji="0" lang="en-US" sz="1100" b="0" i="0" u="none" strike="noStrike" kern="1200" cap="none" spc="-20" normalizeH="0" baseline="0" noProof="0" dirty="0">
                          <a:ln>
                            <a:noFill/>
                          </a:ln>
                          <a:solidFill>
                            <a:schemeClr val="tx1"/>
                          </a:solidFill>
                          <a:effectLst/>
                          <a:uLnTx/>
                          <a:uFillTx/>
                          <a:latin typeface="+mn-lt"/>
                          <a:ea typeface="+mn-ea"/>
                          <a:cs typeface="Arial"/>
                        </a:rPr>
                        <a:t>and </a:t>
                      </a:r>
                      <a:r>
                        <a:rPr lang="en-US" sz="1100" b="0" i="0" u="none" strike="noStrike" kern="1200" cap="none" spc="-20" normalizeH="0" baseline="0" noProof="0" dirty="0">
                          <a:ln>
                            <a:noFill/>
                          </a:ln>
                          <a:solidFill>
                            <a:schemeClr val="tx1"/>
                          </a:solidFill>
                          <a:effectLst/>
                          <a:uLnTx/>
                          <a:uFillTx/>
                          <a:latin typeface="+mn-lt"/>
                          <a:ea typeface="+mn-ea"/>
                          <a:cs typeface="Arial"/>
                        </a:rPr>
                        <a:t>digital</a:t>
                      </a:r>
                    </a:p>
                    <a:p>
                      <a:pPr marL="117475" marR="0" lvl="0" indent="-117475" algn="l" rtl="0">
                        <a:lnSpc>
                          <a:spcPct val="100000"/>
                        </a:lnSpc>
                        <a:spcBef>
                          <a:spcPts val="0"/>
                        </a:spcBef>
                        <a:spcAft>
                          <a:spcPts val="0"/>
                        </a:spcAft>
                        <a:buFont typeface="Arial"/>
                        <a:buChar char="•"/>
                        <a:tabLst/>
                      </a:pPr>
                      <a:r>
                        <a:rPr kumimoji="0" lang="en-US" sz="1100" b="0" i="0" u="none" strike="noStrike" kern="1200" cap="none" spc="-20" normalizeH="0" baseline="0" noProof="0" dirty="0">
                          <a:ln>
                            <a:noFill/>
                          </a:ln>
                          <a:solidFill>
                            <a:schemeClr val="tx1"/>
                          </a:solidFill>
                          <a:effectLst/>
                          <a:uLnTx/>
                          <a:uFillTx/>
                          <a:latin typeface="+mn-lt"/>
                          <a:ea typeface="+mn-ea"/>
                          <a:cs typeface="Arial"/>
                        </a:rPr>
                        <a:t>Replaces Audience Intelligence Local / LIFT</a:t>
                      </a:r>
                      <a:endParaRPr kumimoji="0" lang="en-US" sz="1600" b="0" i="0" spc="-20" dirty="0">
                        <a:solidFill>
                          <a:schemeClr val="tx1"/>
                        </a:solidFill>
                        <a:latin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algn="l">
                        <a:lnSpc>
                          <a:spcPct val="105000"/>
                        </a:lnSpc>
                      </a:pPr>
                      <a:endParaRPr lang="en-US" sz="1000" b="0" i="0">
                        <a:solidFill>
                          <a:schemeClr val="bg1"/>
                        </a:solidFill>
                        <a:latin typeface="+mn-lt"/>
                        <a:ea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117475" marR="0" lvl="0" indent="-117475" algn="l" rtl="0">
                        <a:lnSpc>
                          <a:spcPct val="100000"/>
                        </a:lnSpc>
                        <a:spcBef>
                          <a:spcPts val="0"/>
                        </a:spcBef>
                        <a:spcAft>
                          <a:spcPts val="0"/>
                        </a:spcAft>
                        <a:buFont typeface="Arial" panose="020B0604020202020204" pitchFamily="34" charset="0"/>
                        <a:buChar char="•"/>
                        <a:tabLst/>
                      </a:pPr>
                      <a:r>
                        <a:rPr kumimoji="0" lang="en-US" sz="1000" b="0" i="0" u="none" strike="noStrike" kern="1200" cap="none" spc="0" normalizeH="0" baseline="0" noProof="0">
                          <a:ln>
                            <a:noFill/>
                          </a:ln>
                          <a:solidFill>
                            <a:schemeClr val="tx1"/>
                          </a:solidFill>
                          <a:effectLst/>
                          <a:uLnTx/>
                          <a:uFillTx/>
                          <a:latin typeface="+mn-lt"/>
                          <a:ea typeface="+mn-ea"/>
                          <a:cs typeface="Arial"/>
                        </a:rPr>
                        <a:t>Local</a:t>
                      </a:r>
                    </a:p>
                    <a:p>
                      <a:pPr marL="117475" marR="0" lvl="0" indent="-117475" algn="l" rtl="0">
                        <a:lnSpc>
                          <a:spcPct val="100000"/>
                        </a:lnSpc>
                        <a:spcBef>
                          <a:spcPts val="0"/>
                        </a:spcBef>
                        <a:spcAft>
                          <a:spcPts val="0"/>
                        </a:spcAft>
                        <a:buFont typeface="Arial" panose="020B0604020202020204" pitchFamily="34" charset="0"/>
                        <a:buChar char="•"/>
                        <a:tabLst/>
                      </a:pPr>
                      <a:r>
                        <a:rPr kumimoji="0" lang="en-US" sz="1000" b="0" i="0" u="none" strike="noStrike" kern="1200" cap="none" spc="0" normalizeH="0" baseline="0" noProof="0">
                          <a:ln>
                            <a:noFill/>
                          </a:ln>
                          <a:solidFill>
                            <a:schemeClr val="tx1"/>
                          </a:solidFill>
                          <a:effectLst/>
                          <a:uLnTx/>
                          <a:uFillTx/>
                          <a:latin typeface="+mn-lt"/>
                          <a:ea typeface="+mn-ea"/>
                          <a:cs typeface="Arial"/>
                        </a:rPr>
                        <a:t>Regional</a:t>
                      </a:r>
                      <a:endParaRPr kumimoji="0" lang="en-US" sz="1000" b="0" i="0">
                        <a:solidFill>
                          <a:schemeClr val="tx1"/>
                        </a:solidFill>
                        <a:latin typeface="+mn-lt"/>
                        <a:cs typeface="Arial"/>
                      </a:endParaRPr>
                    </a:p>
                  </a:txBody>
                  <a:tcPr marT="54864" marB="54864"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a:lnSpc>
                          <a:spcPct val="100000"/>
                        </a:lnSpc>
                        <a:spcBef>
                          <a:spcPts val="0"/>
                        </a:spcBef>
                        <a:spcAft>
                          <a:spcPts val="0"/>
                        </a:spcAft>
                        <a:buFontTx/>
                        <a:buNone/>
                      </a:pPr>
                      <a:r>
                        <a:rPr lang="en-US" sz="1000" b="0" i="0" dirty="0">
                          <a:solidFill>
                            <a:schemeClr val="tx1"/>
                          </a:solidFill>
                          <a:latin typeface="+mn-lt"/>
                          <a:cs typeface="Arial"/>
                        </a:rPr>
                        <a:t>Soon</a:t>
                      </a:r>
                    </a:p>
                  </a:txBody>
                  <a:tcPr marT="54864" marB="54864" anchor="ctr">
                    <a:lnL w="6350" cap="flat" cmpd="sng" algn="ctr">
                      <a:noFill/>
                      <a:prstDash val="solid"/>
                      <a:round/>
                      <a:headEnd type="none" w="med" len="med"/>
                      <a:tailEnd type="none" w="med" len="med"/>
                    </a:lnL>
                    <a:lnR w="12700" cmpd="sng">
                      <a:noFill/>
                    </a:lnR>
                    <a:lnT w="1270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63891684"/>
                  </a:ext>
                </a:extLst>
              </a:tr>
              <a:tr h="41313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dirty="0">
                          <a:solidFill>
                            <a:schemeClr val="tx1"/>
                          </a:solidFill>
                          <a:latin typeface="+mn-lt"/>
                          <a:cs typeface="Arial"/>
                        </a:rPr>
                        <a:t>New</a:t>
                      </a:r>
                    </a:p>
                  </a:txBody>
                  <a:tcPr marT="54864" marB="54864" anchor="ctr">
                    <a:lnL w="6350" cap="flat" cmpd="sng" algn="ctr">
                      <a:noFill/>
                      <a:prstDash val="solid"/>
                      <a:round/>
                      <a:headEnd type="none" w="med" len="med"/>
                      <a:tailEnd type="none" w="med" len="med"/>
                    </a:lnL>
                    <a:lnR w="12700" cmpd="sng">
                      <a:noFill/>
                    </a:lnR>
                    <a:lnT w="6350" cap="flat" cmpd="sng" algn="ctr">
                      <a:solidFill>
                        <a:schemeClr val="bg1">
                          <a:lumMod val="75000"/>
                        </a:schemeClr>
                      </a:solidFill>
                      <a:prstDash val="lg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88663244"/>
                  </a:ext>
                </a:extLst>
              </a:tr>
            </a:tbl>
          </a:graphicData>
        </a:graphic>
      </p:graphicFrame>
      <p:grpSp>
        <p:nvGrpSpPr>
          <p:cNvPr id="16" name="Group 15">
            <a:extLst>
              <a:ext uri="{FF2B5EF4-FFF2-40B4-BE49-F238E27FC236}">
                <a16:creationId xmlns:a16="http://schemas.microsoft.com/office/drawing/2014/main" id="{13CC32C7-6FCF-7843-8EA3-D3EA0DB6877F}"/>
              </a:ext>
            </a:extLst>
          </p:cNvPr>
          <p:cNvGrpSpPr/>
          <p:nvPr/>
        </p:nvGrpSpPr>
        <p:grpSpPr>
          <a:xfrm>
            <a:off x="8769674" y="1434857"/>
            <a:ext cx="896136" cy="208494"/>
            <a:chOff x="8769674" y="1434857"/>
            <a:chExt cx="896136" cy="208494"/>
          </a:xfrm>
        </p:grpSpPr>
        <p:pic>
          <p:nvPicPr>
            <p:cNvPr id="17" name="Graphic 16">
              <a:extLst>
                <a:ext uri="{FF2B5EF4-FFF2-40B4-BE49-F238E27FC236}">
                  <a16:creationId xmlns:a16="http://schemas.microsoft.com/office/drawing/2014/main" id="{83F817A2-36F2-794F-8367-CDE7E11D3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7416" y="1434857"/>
              <a:ext cx="208394" cy="208494"/>
            </a:xfrm>
            <a:prstGeom prst="rect">
              <a:avLst/>
            </a:prstGeom>
          </p:spPr>
        </p:pic>
        <p:pic>
          <p:nvPicPr>
            <p:cNvPr id="18" name="Graphic 17">
              <a:extLst>
                <a:ext uri="{FF2B5EF4-FFF2-40B4-BE49-F238E27FC236}">
                  <a16:creationId xmlns:a16="http://schemas.microsoft.com/office/drawing/2014/main" id="{DB25C1BA-5290-9745-9DE8-D6147670AD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3545" y="1434857"/>
              <a:ext cx="208394" cy="208494"/>
            </a:xfrm>
            <a:prstGeom prst="rect">
              <a:avLst/>
            </a:prstGeom>
          </p:spPr>
        </p:pic>
        <p:pic>
          <p:nvPicPr>
            <p:cNvPr id="19" name="Graphic 18">
              <a:extLst>
                <a:ext uri="{FF2B5EF4-FFF2-40B4-BE49-F238E27FC236}">
                  <a16:creationId xmlns:a16="http://schemas.microsoft.com/office/drawing/2014/main" id="{F2260A8E-3C62-744F-A471-1ECA5AB79A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9674" y="1434857"/>
              <a:ext cx="208394" cy="208494"/>
            </a:xfrm>
            <a:prstGeom prst="rect">
              <a:avLst/>
            </a:prstGeom>
          </p:spPr>
        </p:pic>
      </p:grpSp>
      <p:pic>
        <p:nvPicPr>
          <p:cNvPr id="20" name="Graphic 19">
            <a:extLst>
              <a:ext uri="{FF2B5EF4-FFF2-40B4-BE49-F238E27FC236}">
                <a16:creationId xmlns:a16="http://schemas.microsoft.com/office/drawing/2014/main" id="{D5A4127A-AF99-3B41-B133-F63C19D6CC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5749" y="2207743"/>
            <a:ext cx="208394" cy="208494"/>
          </a:xfrm>
          <a:prstGeom prst="rect">
            <a:avLst/>
          </a:prstGeom>
        </p:spPr>
      </p:pic>
      <p:pic>
        <p:nvPicPr>
          <p:cNvPr id="21" name="Graphic 20">
            <a:extLst>
              <a:ext uri="{FF2B5EF4-FFF2-40B4-BE49-F238E27FC236}">
                <a16:creationId xmlns:a16="http://schemas.microsoft.com/office/drawing/2014/main" id="{477C80F2-807B-8544-A99D-B680F72666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1878" y="2207743"/>
            <a:ext cx="208394" cy="208494"/>
          </a:xfrm>
          <a:prstGeom prst="rect">
            <a:avLst/>
          </a:prstGeom>
        </p:spPr>
      </p:pic>
      <p:pic>
        <p:nvPicPr>
          <p:cNvPr id="22" name="Graphic 21">
            <a:extLst>
              <a:ext uri="{FF2B5EF4-FFF2-40B4-BE49-F238E27FC236}">
                <a16:creationId xmlns:a16="http://schemas.microsoft.com/office/drawing/2014/main" id="{03577883-672A-B94F-ABE2-0DADD630D8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8007" y="2207743"/>
            <a:ext cx="208394" cy="208494"/>
          </a:xfrm>
          <a:prstGeom prst="rect">
            <a:avLst/>
          </a:prstGeom>
        </p:spPr>
      </p:pic>
      <p:pic>
        <p:nvPicPr>
          <p:cNvPr id="23" name="Graphic 22">
            <a:extLst>
              <a:ext uri="{FF2B5EF4-FFF2-40B4-BE49-F238E27FC236}">
                <a16:creationId xmlns:a16="http://schemas.microsoft.com/office/drawing/2014/main" id="{F53537D2-B566-F84E-BC32-2C6C4CAD3B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5749" y="3012109"/>
            <a:ext cx="208394" cy="208494"/>
          </a:xfrm>
          <a:prstGeom prst="rect">
            <a:avLst/>
          </a:prstGeom>
        </p:spPr>
      </p:pic>
      <p:pic>
        <p:nvPicPr>
          <p:cNvPr id="24" name="Graphic 23">
            <a:extLst>
              <a:ext uri="{FF2B5EF4-FFF2-40B4-BE49-F238E27FC236}">
                <a16:creationId xmlns:a16="http://schemas.microsoft.com/office/drawing/2014/main" id="{E3CE7972-3EAC-6D4C-8991-2F07712AE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1878" y="3012109"/>
            <a:ext cx="208394" cy="208494"/>
          </a:xfrm>
          <a:prstGeom prst="rect">
            <a:avLst/>
          </a:prstGeom>
        </p:spPr>
      </p:pic>
      <p:pic>
        <p:nvPicPr>
          <p:cNvPr id="25" name="Graphic 24">
            <a:extLst>
              <a:ext uri="{FF2B5EF4-FFF2-40B4-BE49-F238E27FC236}">
                <a16:creationId xmlns:a16="http://schemas.microsoft.com/office/drawing/2014/main" id="{A1C72137-D5BD-D24C-98A8-D958AABE9C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8007" y="3012109"/>
            <a:ext cx="208394" cy="208494"/>
          </a:xfrm>
          <a:prstGeom prst="rect">
            <a:avLst/>
          </a:prstGeom>
        </p:spPr>
      </p:pic>
      <p:pic>
        <p:nvPicPr>
          <p:cNvPr id="26" name="Graphic 25">
            <a:extLst>
              <a:ext uri="{FF2B5EF4-FFF2-40B4-BE49-F238E27FC236}">
                <a16:creationId xmlns:a16="http://schemas.microsoft.com/office/drawing/2014/main" id="{4FBFD280-40FC-6F44-A8FA-784A778687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5749" y="3720857"/>
            <a:ext cx="208394" cy="208494"/>
          </a:xfrm>
          <a:prstGeom prst="rect">
            <a:avLst/>
          </a:prstGeom>
        </p:spPr>
      </p:pic>
      <p:pic>
        <p:nvPicPr>
          <p:cNvPr id="27" name="Graphic 26">
            <a:extLst>
              <a:ext uri="{FF2B5EF4-FFF2-40B4-BE49-F238E27FC236}">
                <a16:creationId xmlns:a16="http://schemas.microsoft.com/office/drawing/2014/main" id="{E87650C0-6533-AC4C-BD38-0E8DC2EA61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1878" y="3720857"/>
            <a:ext cx="208394" cy="208494"/>
          </a:xfrm>
          <a:prstGeom prst="rect">
            <a:avLst/>
          </a:prstGeom>
        </p:spPr>
      </p:pic>
      <p:pic>
        <p:nvPicPr>
          <p:cNvPr id="28" name="Graphic 27">
            <a:extLst>
              <a:ext uri="{FF2B5EF4-FFF2-40B4-BE49-F238E27FC236}">
                <a16:creationId xmlns:a16="http://schemas.microsoft.com/office/drawing/2014/main" id="{FA6B45AF-E659-304F-BE7C-B574451F46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8007" y="3720857"/>
            <a:ext cx="208394" cy="208494"/>
          </a:xfrm>
          <a:prstGeom prst="rect">
            <a:avLst/>
          </a:prstGeom>
        </p:spPr>
      </p:pic>
      <p:pic>
        <p:nvPicPr>
          <p:cNvPr id="29" name="Graphic 28">
            <a:extLst>
              <a:ext uri="{FF2B5EF4-FFF2-40B4-BE49-F238E27FC236}">
                <a16:creationId xmlns:a16="http://schemas.microsoft.com/office/drawing/2014/main" id="{16D04754-6D38-764B-820E-F5D03FEA6F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5749" y="4469029"/>
            <a:ext cx="208394" cy="208494"/>
          </a:xfrm>
          <a:prstGeom prst="rect">
            <a:avLst/>
          </a:prstGeom>
        </p:spPr>
      </p:pic>
      <p:pic>
        <p:nvPicPr>
          <p:cNvPr id="30" name="Graphic 29">
            <a:extLst>
              <a:ext uri="{FF2B5EF4-FFF2-40B4-BE49-F238E27FC236}">
                <a16:creationId xmlns:a16="http://schemas.microsoft.com/office/drawing/2014/main" id="{19CB3715-EB72-1B45-A4BE-92CA9EFCE2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1878" y="4469029"/>
            <a:ext cx="208394" cy="208494"/>
          </a:xfrm>
          <a:prstGeom prst="rect">
            <a:avLst/>
          </a:prstGeom>
        </p:spPr>
      </p:pic>
      <p:pic>
        <p:nvPicPr>
          <p:cNvPr id="31" name="Graphic 30">
            <a:extLst>
              <a:ext uri="{FF2B5EF4-FFF2-40B4-BE49-F238E27FC236}">
                <a16:creationId xmlns:a16="http://schemas.microsoft.com/office/drawing/2014/main" id="{AD379AA4-3753-D741-B33B-DC1712A0A8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8007" y="4469029"/>
            <a:ext cx="208394" cy="208494"/>
          </a:xfrm>
          <a:prstGeom prst="rect">
            <a:avLst/>
          </a:prstGeom>
        </p:spPr>
      </p:pic>
      <p:pic>
        <p:nvPicPr>
          <p:cNvPr id="32" name="Graphic 31">
            <a:extLst>
              <a:ext uri="{FF2B5EF4-FFF2-40B4-BE49-F238E27FC236}">
                <a16:creationId xmlns:a16="http://schemas.microsoft.com/office/drawing/2014/main" id="{09F9F065-6031-F84F-9E90-905D0A993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5749" y="5105064"/>
            <a:ext cx="208394" cy="208494"/>
          </a:xfrm>
          <a:prstGeom prst="rect">
            <a:avLst/>
          </a:prstGeom>
        </p:spPr>
      </p:pic>
      <p:pic>
        <p:nvPicPr>
          <p:cNvPr id="33" name="Graphic 32">
            <a:extLst>
              <a:ext uri="{FF2B5EF4-FFF2-40B4-BE49-F238E27FC236}">
                <a16:creationId xmlns:a16="http://schemas.microsoft.com/office/drawing/2014/main" id="{9F93B7C8-0BD5-6B45-8100-0BD9BAAF3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1878" y="5105064"/>
            <a:ext cx="208394" cy="208494"/>
          </a:xfrm>
          <a:prstGeom prst="rect">
            <a:avLst/>
          </a:prstGeom>
        </p:spPr>
      </p:pic>
      <p:pic>
        <p:nvPicPr>
          <p:cNvPr id="34" name="Graphic 33">
            <a:extLst>
              <a:ext uri="{FF2B5EF4-FFF2-40B4-BE49-F238E27FC236}">
                <a16:creationId xmlns:a16="http://schemas.microsoft.com/office/drawing/2014/main" id="{2452A1A0-7310-7C44-9783-5D23C8364F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8007" y="5105064"/>
            <a:ext cx="208394" cy="208494"/>
          </a:xfrm>
          <a:prstGeom prst="rect">
            <a:avLst/>
          </a:prstGeom>
        </p:spPr>
      </p:pic>
      <p:pic>
        <p:nvPicPr>
          <p:cNvPr id="35" name="Graphic 34">
            <a:extLst>
              <a:ext uri="{FF2B5EF4-FFF2-40B4-BE49-F238E27FC236}">
                <a16:creationId xmlns:a16="http://schemas.microsoft.com/office/drawing/2014/main" id="{23131E21-54B2-1E4A-B81C-FD1D1F8333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5749" y="5771490"/>
            <a:ext cx="208394" cy="208494"/>
          </a:xfrm>
          <a:prstGeom prst="rect">
            <a:avLst/>
          </a:prstGeom>
        </p:spPr>
      </p:pic>
      <p:pic>
        <p:nvPicPr>
          <p:cNvPr id="36" name="Graphic 35">
            <a:extLst>
              <a:ext uri="{FF2B5EF4-FFF2-40B4-BE49-F238E27FC236}">
                <a16:creationId xmlns:a16="http://schemas.microsoft.com/office/drawing/2014/main" id="{C2F800C2-CD1F-5D48-AED2-7C1F72B425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1878" y="5771490"/>
            <a:ext cx="208394" cy="208494"/>
          </a:xfrm>
          <a:prstGeom prst="rect">
            <a:avLst/>
          </a:prstGeom>
        </p:spPr>
      </p:pic>
      <p:pic>
        <p:nvPicPr>
          <p:cNvPr id="37" name="Graphic 36">
            <a:extLst>
              <a:ext uri="{FF2B5EF4-FFF2-40B4-BE49-F238E27FC236}">
                <a16:creationId xmlns:a16="http://schemas.microsoft.com/office/drawing/2014/main" id="{1D729D1E-4163-7B47-A5B4-1E49FC6DD8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68007" y="5771490"/>
            <a:ext cx="208394" cy="208494"/>
          </a:xfrm>
          <a:prstGeom prst="rect">
            <a:avLst/>
          </a:prstGeom>
        </p:spPr>
      </p:pic>
      <p:pic>
        <p:nvPicPr>
          <p:cNvPr id="38" name="Graphic 37">
            <a:extLst>
              <a:ext uri="{FF2B5EF4-FFF2-40B4-BE49-F238E27FC236}">
                <a16:creationId xmlns:a16="http://schemas.microsoft.com/office/drawing/2014/main" id="{609453F7-51D6-5F41-AD70-8D39666119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7416" y="6447477"/>
            <a:ext cx="208394" cy="208494"/>
          </a:xfrm>
          <a:prstGeom prst="rect">
            <a:avLst/>
          </a:prstGeom>
        </p:spPr>
      </p:pic>
      <p:pic>
        <p:nvPicPr>
          <p:cNvPr id="39" name="Graphic 38">
            <a:extLst>
              <a:ext uri="{FF2B5EF4-FFF2-40B4-BE49-F238E27FC236}">
                <a16:creationId xmlns:a16="http://schemas.microsoft.com/office/drawing/2014/main" id="{EB76A597-D7EB-4048-89B8-FBA9B1175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3545" y="6447477"/>
            <a:ext cx="208394" cy="208494"/>
          </a:xfrm>
          <a:prstGeom prst="rect">
            <a:avLst/>
          </a:prstGeom>
        </p:spPr>
      </p:pic>
      <p:pic>
        <p:nvPicPr>
          <p:cNvPr id="40" name="Graphic 39">
            <a:extLst>
              <a:ext uri="{FF2B5EF4-FFF2-40B4-BE49-F238E27FC236}">
                <a16:creationId xmlns:a16="http://schemas.microsoft.com/office/drawing/2014/main" id="{CF735A0B-78AD-A645-A079-B84FF16E74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9674" y="6447477"/>
            <a:ext cx="208394" cy="208494"/>
          </a:xfrm>
          <a:prstGeom prst="rect">
            <a:avLst/>
          </a:prstGeom>
        </p:spPr>
      </p:pic>
      <p:pic>
        <p:nvPicPr>
          <p:cNvPr id="41" name="Graphic 40">
            <a:extLst>
              <a:ext uri="{FF2B5EF4-FFF2-40B4-BE49-F238E27FC236}">
                <a16:creationId xmlns:a16="http://schemas.microsoft.com/office/drawing/2014/main" id="{31AA298F-EE1D-964E-9475-9D96392510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23890" y="1435315"/>
            <a:ext cx="208640" cy="208494"/>
          </a:xfrm>
          <a:prstGeom prst="rect">
            <a:avLst/>
          </a:prstGeom>
        </p:spPr>
      </p:pic>
      <p:grpSp>
        <p:nvGrpSpPr>
          <p:cNvPr id="42" name="Group 41">
            <a:extLst>
              <a:ext uri="{FF2B5EF4-FFF2-40B4-BE49-F238E27FC236}">
                <a16:creationId xmlns:a16="http://schemas.microsoft.com/office/drawing/2014/main" id="{3E152F4E-2309-4E41-8FA7-DC3CBCE9EC0F}"/>
              </a:ext>
            </a:extLst>
          </p:cNvPr>
          <p:cNvGrpSpPr/>
          <p:nvPr/>
        </p:nvGrpSpPr>
        <p:grpSpPr>
          <a:xfrm>
            <a:off x="4097581" y="217688"/>
            <a:ext cx="3557645" cy="894260"/>
            <a:chOff x="4260419" y="37578"/>
            <a:chExt cx="3557645" cy="894260"/>
          </a:xfrm>
        </p:grpSpPr>
        <p:sp>
          <p:nvSpPr>
            <p:cNvPr id="43" name="TextBox 42">
              <a:extLst>
                <a:ext uri="{FF2B5EF4-FFF2-40B4-BE49-F238E27FC236}">
                  <a16:creationId xmlns:a16="http://schemas.microsoft.com/office/drawing/2014/main" id="{0208A548-E7F0-6249-855D-19EA739E9217}"/>
                </a:ext>
              </a:extLst>
            </p:cNvPr>
            <p:cNvSpPr txBox="1"/>
            <p:nvPr/>
          </p:nvSpPr>
          <p:spPr>
            <a:xfrm>
              <a:off x="4260419" y="593284"/>
              <a:ext cx="1089063" cy="338554"/>
            </a:xfrm>
            <a:prstGeom prst="rect">
              <a:avLst/>
            </a:prstGeom>
            <a:noFill/>
          </p:spPr>
          <p:txBody>
            <a:bodyPr wrap="square" rtlCol="0">
              <a:spAutoFit/>
            </a:bodyPr>
            <a:lstStyle/>
            <a:p>
              <a:pPr algn="ctr"/>
              <a:r>
                <a:rPr lang="en-US" sz="800" dirty="0">
                  <a:solidFill>
                    <a:schemeClr val="bg1"/>
                  </a:solidFill>
                  <a:cs typeface="Arial" panose="020B0604020202020204" pitchFamily="34" charset="0"/>
                </a:rPr>
                <a:t>BIG </a:t>
              </a:r>
            </a:p>
            <a:p>
              <a:pPr algn="ctr"/>
              <a:r>
                <a:rPr lang="en-US" sz="800" dirty="0">
                  <a:solidFill>
                    <a:schemeClr val="bg1"/>
                  </a:solidFill>
                  <a:cs typeface="Arial" panose="020B0604020202020204" pitchFamily="34" charset="0"/>
                </a:rPr>
                <a:t>TIME-SAVER</a:t>
              </a:r>
            </a:p>
          </p:txBody>
        </p:sp>
        <p:sp>
          <p:nvSpPr>
            <p:cNvPr id="44" name="TextBox 43">
              <a:extLst>
                <a:ext uri="{FF2B5EF4-FFF2-40B4-BE49-F238E27FC236}">
                  <a16:creationId xmlns:a16="http://schemas.microsoft.com/office/drawing/2014/main" id="{47079547-29BA-8B43-BFA1-598C9A4AB0C7}"/>
                </a:ext>
              </a:extLst>
            </p:cNvPr>
            <p:cNvSpPr txBox="1"/>
            <p:nvPr/>
          </p:nvSpPr>
          <p:spPr>
            <a:xfrm>
              <a:off x="5083282" y="593284"/>
              <a:ext cx="1089063" cy="338554"/>
            </a:xfrm>
            <a:prstGeom prst="rect">
              <a:avLst/>
            </a:prstGeom>
            <a:noFill/>
          </p:spPr>
          <p:txBody>
            <a:bodyPr wrap="square" rtlCol="0">
              <a:spAutoFit/>
            </a:bodyPr>
            <a:lstStyle/>
            <a:p>
              <a:pPr algn="ctr"/>
              <a:r>
                <a:rPr lang="en-US" sz="800" dirty="0">
                  <a:solidFill>
                    <a:schemeClr val="bg1"/>
                  </a:solidFill>
                  <a:cs typeface="Arial" panose="020B0604020202020204" pitchFamily="34" charset="0"/>
                </a:rPr>
                <a:t>COMPETITIVE EDGE</a:t>
              </a:r>
            </a:p>
          </p:txBody>
        </p:sp>
        <p:sp>
          <p:nvSpPr>
            <p:cNvPr id="45" name="TextBox 44">
              <a:extLst>
                <a:ext uri="{FF2B5EF4-FFF2-40B4-BE49-F238E27FC236}">
                  <a16:creationId xmlns:a16="http://schemas.microsoft.com/office/drawing/2014/main" id="{1318E6C9-6FE1-B441-B764-DB242EBB8DB7}"/>
                </a:ext>
              </a:extLst>
            </p:cNvPr>
            <p:cNvSpPr txBox="1"/>
            <p:nvPr/>
          </p:nvSpPr>
          <p:spPr>
            <a:xfrm>
              <a:off x="5906138" y="593284"/>
              <a:ext cx="1089063" cy="338554"/>
            </a:xfrm>
            <a:prstGeom prst="rect">
              <a:avLst/>
            </a:prstGeom>
            <a:noFill/>
          </p:spPr>
          <p:txBody>
            <a:bodyPr wrap="square" rtlCol="0">
              <a:spAutoFit/>
            </a:bodyPr>
            <a:lstStyle/>
            <a:p>
              <a:pPr algn="ctr"/>
              <a:r>
                <a:rPr lang="en-US" sz="800" dirty="0">
                  <a:solidFill>
                    <a:schemeClr val="bg1"/>
                  </a:solidFill>
                  <a:cs typeface="Arial" panose="020B0604020202020204" pitchFamily="34" charset="0"/>
                </a:rPr>
                <a:t>BENEFITS</a:t>
              </a:r>
              <a:br>
                <a:rPr lang="en-US" sz="800" dirty="0">
                  <a:solidFill>
                    <a:schemeClr val="bg1"/>
                  </a:solidFill>
                  <a:cs typeface="Arial" panose="020B0604020202020204" pitchFamily="34" charset="0"/>
                </a:rPr>
              </a:br>
              <a:r>
                <a:rPr lang="en-US" sz="800" dirty="0">
                  <a:solidFill>
                    <a:schemeClr val="bg1"/>
                  </a:solidFill>
                  <a:cs typeface="Arial" panose="020B0604020202020204" pitchFamily="34" charset="0"/>
                </a:rPr>
                <a:t>CLIENTS</a:t>
              </a:r>
            </a:p>
          </p:txBody>
        </p:sp>
        <p:sp>
          <p:nvSpPr>
            <p:cNvPr id="46" name="TextBox 45">
              <a:extLst>
                <a:ext uri="{FF2B5EF4-FFF2-40B4-BE49-F238E27FC236}">
                  <a16:creationId xmlns:a16="http://schemas.microsoft.com/office/drawing/2014/main" id="{98439CA8-4FAB-E64A-B60C-546D43B28B45}"/>
                </a:ext>
              </a:extLst>
            </p:cNvPr>
            <p:cNvSpPr txBox="1"/>
            <p:nvPr/>
          </p:nvSpPr>
          <p:spPr>
            <a:xfrm>
              <a:off x="6729001" y="593284"/>
              <a:ext cx="1089063" cy="338554"/>
            </a:xfrm>
            <a:prstGeom prst="rect">
              <a:avLst/>
            </a:prstGeom>
            <a:noFill/>
          </p:spPr>
          <p:txBody>
            <a:bodyPr wrap="square" rtlCol="0">
              <a:spAutoFit/>
            </a:bodyPr>
            <a:lstStyle/>
            <a:p>
              <a:pPr algn="ctr"/>
              <a:r>
                <a:rPr lang="en-US" sz="800" dirty="0">
                  <a:solidFill>
                    <a:schemeClr val="bg1"/>
                  </a:solidFill>
                  <a:cs typeface="Arial" panose="020B0604020202020204" pitchFamily="34" charset="0"/>
                </a:rPr>
                <a:t>BENEFITS NCC/AFFILIATES</a:t>
              </a:r>
            </a:p>
          </p:txBody>
        </p:sp>
        <p:pic>
          <p:nvPicPr>
            <p:cNvPr id="47" name="Graphic 46">
              <a:extLst>
                <a:ext uri="{FF2B5EF4-FFF2-40B4-BE49-F238E27FC236}">
                  <a16:creationId xmlns:a16="http://schemas.microsoft.com/office/drawing/2014/main" id="{BE0ED0B9-B9E8-1545-B665-555A9F5BE38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69334" y="380130"/>
              <a:ext cx="208394" cy="208494"/>
            </a:xfrm>
            <a:prstGeom prst="rect">
              <a:avLst/>
            </a:prstGeom>
          </p:spPr>
        </p:pic>
        <p:pic>
          <p:nvPicPr>
            <p:cNvPr id="48" name="Graphic 47">
              <a:extLst>
                <a:ext uri="{FF2B5EF4-FFF2-40B4-BE49-F238E27FC236}">
                  <a16:creationId xmlns:a16="http://schemas.microsoft.com/office/drawing/2014/main" id="{15ACA708-81F6-554B-96D8-760A460812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346473" y="380130"/>
              <a:ext cx="208394" cy="208494"/>
            </a:xfrm>
            <a:prstGeom prst="rect">
              <a:avLst/>
            </a:prstGeom>
          </p:spPr>
        </p:pic>
        <p:pic>
          <p:nvPicPr>
            <p:cNvPr id="49" name="Graphic 48">
              <a:extLst>
                <a:ext uri="{FF2B5EF4-FFF2-40B4-BE49-F238E27FC236}">
                  <a16:creationId xmlns:a16="http://schemas.microsoft.com/office/drawing/2014/main" id="{CB27BF0D-BC9F-7749-B2A4-EDECEE2F6A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23613" y="380130"/>
              <a:ext cx="208394" cy="208494"/>
            </a:xfrm>
            <a:prstGeom prst="rect">
              <a:avLst/>
            </a:prstGeom>
          </p:spPr>
        </p:pic>
        <p:sp>
          <p:nvSpPr>
            <p:cNvPr id="50" name="TextBox 49">
              <a:extLst>
                <a:ext uri="{FF2B5EF4-FFF2-40B4-BE49-F238E27FC236}">
                  <a16:creationId xmlns:a16="http://schemas.microsoft.com/office/drawing/2014/main" id="{7B57F348-B80B-6F42-9CE7-B19446D6107A}"/>
                </a:ext>
              </a:extLst>
            </p:cNvPr>
            <p:cNvSpPr txBox="1"/>
            <p:nvPr/>
          </p:nvSpPr>
          <p:spPr>
            <a:xfrm>
              <a:off x="4373936" y="37578"/>
              <a:ext cx="3444128" cy="261610"/>
            </a:xfrm>
            <a:prstGeom prst="rect">
              <a:avLst/>
            </a:prstGeom>
            <a:noFill/>
          </p:spPr>
          <p:txBody>
            <a:bodyPr wrap="square" rtlCol="0">
              <a:spAutoFit/>
            </a:bodyPr>
            <a:lstStyle/>
            <a:p>
              <a:pPr algn="ctr"/>
              <a:r>
                <a:rPr lang="en-US" sz="1100" b="1" dirty="0">
                  <a:solidFill>
                    <a:schemeClr val="bg1"/>
                  </a:solidFill>
                  <a:cs typeface="Arial" panose="020B0604020202020204" pitchFamily="34" charset="0"/>
                </a:rPr>
                <a:t>KEY BENEFITS LEGEND</a:t>
              </a:r>
            </a:p>
          </p:txBody>
        </p:sp>
        <p:cxnSp>
          <p:nvCxnSpPr>
            <p:cNvPr id="51" name="Straight Connector 50">
              <a:extLst>
                <a:ext uri="{FF2B5EF4-FFF2-40B4-BE49-F238E27FC236}">
                  <a16:creationId xmlns:a16="http://schemas.microsoft.com/office/drawing/2014/main" id="{270BEEFD-3D68-9442-AB99-67B87F6D43BD}"/>
                </a:ext>
              </a:extLst>
            </p:cNvPr>
            <p:cNvCxnSpPr>
              <a:cxnSpLocks/>
            </p:cNvCxnSpPr>
            <p:nvPr/>
          </p:nvCxnSpPr>
          <p:spPr>
            <a:xfrm>
              <a:off x="4382849" y="106539"/>
              <a:ext cx="0" cy="772121"/>
            </a:xfrm>
            <a:prstGeom prst="line">
              <a:avLst/>
            </a:prstGeom>
            <a:ln>
              <a:solidFill>
                <a:srgbClr val="FFFFFF">
                  <a:alpha val="7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55136F-FEB3-D14B-84CC-E4CD3813D516}"/>
                </a:ext>
              </a:extLst>
            </p:cNvPr>
            <p:cNvCxnSpPr>
              <a:cxnSpLocks/>
            </p:cNvCxnSpPr>
            <p:nvPr/>
          </p:nvCxnSpPr>
          <p:spPr>
            <a:xfrm>
              <a:off x="7789928" y="106539"/>
              <a:ext cx="0" cy="772121"/>
            </a:xfrm>
            <a:prstGeom prst="line">
              <a:avLst/>
            </a:prstGeom>
            <a:ln>
              <a:solidFill>
                <a:srgbClr val="FFFFFF">
                  <a:alpha val="70196"/>
                </a:srgbClr>
              </a:solidFill>
            </a:ln>
          </p:spPr>
          <p:style>
            <a:lnRef idx="1">
              <a:schemeClr val="accent1"/>
            </a:lnRef>
            <a:fillRef idx="0">
              <a:schemeClr val="accent1"/>
            </a:fillRef>
            <a:effectRef idx="0">
              <a:schemeClr val="accent1"/>
            </a:effectRef>
            <a:fontRef idx="minor">
              <a:schemeClr val="tx1"/>
            </a:fontRef>
          </p:style>
        </p:cxnSp>
      </p:grpSp>
      <p:pic>
        <p:nvPicPr>
          <p:cNvPr id="53" name="Graphic 52">
            <a:extLst>
              <a:ext uri="{FF2B5EF4-FFF2-40B4-BE49-F238E27FC236}">
                <a16:creationId xmlns:a16="http://schemas.microsoft.com/office/drawing/2014/main" id="{6101DAC4-E94E-1244-B4E7-915F45DEE42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537668" y="560240"/>
            <a:ext cx="208640" cy="208494"/>
          </a:xfrm>
          <a:prstGeom prst="rect">
            <a:avLst/>
          </a:prstGeom>
        </p:spPr>
      </p:pic>
      <p:pic>
        <p:nvPicPr>
          <p:cNvPr id="54" name="Graphic 53">
            <a:extLst>
              <a:ext uri="{FF2B5EF4-FFF2-40B4-BE49-F238E27FC236}">
                <a16:creationId xmlns:a16="http://schemas.microsoft.com/office/drawing/2014/main" id="{30841937-D1B5-1A48-8A8C-1D9EE38DFF5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423890" y="2213124"/>
            <a:ext cx="208640" cy="208494"/>
          </a:xfrm>
          <a:prstGeom prst="rect">
            <a:avLst/>
          </a:prstGeom>
        </p:spPr>
      </p:pic>
      <p:pic>
        <p:nvPicPr>
          <p:cNvPr id="55" name="Graphic 54">
            <a:extLst>
              <a:ext uri="{FF2B5EF4-FFF2-40B4-BE49-F238E27FC236}">
                <a16:creationId xmlns:a16="http://schemas.microsoft.com/office/drawing/2014/main" id="{7536E026-69EF-8F4B-B462-7FCD4159E1DA}"/>
              </a:ext>
            </a:extLst>
          </p:cNvPr>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8423890" y="3021825"/>
            <a:ext cx="208640" cy="208494"/>
          </a:xfrm>
          <a:prstGeom prst="rect">
            <a:avLst/>
          </a:prstGeom>
        </p:spPr>
      </p:pic>
      <p:pic>
        <p:nvPicPr>
          <p:cNvPr id="56" name="Graphic 55">
            <a:extLst>
              <a:ext uri="{FF2B5EF4-FFF2-40B4-BE49-F238E27FC236}">
                <a16:creationId xmlns:a16="http://schemas.microsoft.com/office/drawing/2014/main" id="{3E23650E-B9D9-1146-9760-C3BC89E0CAF4}"/>
              </a:ext>
            </a:extLst>
          </p:cNvPr>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8423890" y="3720857"/>
            <a:ext cx="208640" cy="208494"/>
          </a:xfrm>
          <a:prstGeom prst="rect">
            <a:avLst/>
          </a:prstGeom>
        </p:spPr>
      </p:pic>
      <p:pic>
        <p:nvPicPr>
          <p:cNvPr id="57" name="Graphic 56">
            <a:extLst>
              <a:ext uri="{FF2B5EF4-FFF2-40B4-BE49-F238E27FC236}">
                <a16:creationId xmlns:a16="http://schemas.microsoft.com/office/drawing/2014/main" id="{DAE1DFE9-997E-D845-B8D4-16DA9DEE35B7}"/>
              </a:ext>
            </a:extLst>
          </p:cNvPr>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8423890" y="4469029"/>
            <a:ext cx="208640" cy="208494"/>
          </a:xfrm>
          <a:prstGeom prst="rect">
            <a:avLst/>
          </a:prstGeom>
        </p:spPr>
      </p:pic>
      <p:pic>
        <p:nvPicPr>
          <p:cNvPr id="58" name="Graphic 57">
            <a:extLst>
              <a:ext uri="{FF2B5EF4-FFF2-40B4-BE49-F238E27FC236}">
                <a16:creationId xmlns:a16="http://schemas.microsoft.com/office/drawing/2014/main" id="{DD53678E-FF1E-C949-A29F-C1389F2748E6}"/>
              </a:ext>
            </a:extLst>
          </p:cNvPr>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8423890" y="5105064"/>
            <a:ext cx="208640" cy="208494"/>
          </a:xfrm>
          <a:prstGeom prst="rect">
            <a:avLst/>
          </a:prstGeom>
        </p:spPr>
      </p:pic>
      <p:pic>
        <p:nvPicPr>
          <p:cNvPr id="59" name="Graphic 58">
            <a:extLst>
              <a:ext uri="{FF2B5EF4-FFF2-40B4-BE49-F238E27FC236}">
                <a16:creationId xmlns:a16="http://schemas.microsoft.com/office/drawing/2014/main" id="{7CC92FA2-51AA-2842-816A-0BCEAC13C8C0}"/>
              </a:ext>
            </a:extLst>
          </p:cNvPr>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8423890" y="5771490"/>
            <a:ext cx="208640" cy="208494"/>
          </a:xfrm>
          <a:prstGeom prst="rect">
            <a:avLst/>
          </a:prstGeom>
        </p:spPr>
      </p:pic>
      <p:pic>
        <p:nvPicPr>
          <p:cNvPr id="60" name="Graphic 59">
            <a:extLst>
              <a:ext uri="{FF2B5EF4-FFF2-40B4-BE49-F238E27FC236}">
                <a16:creationId xmlns:a16="http://schemas.microsoft.com/office/drawing/2014/main" id="{0D69B53B-0E9F-FF4F-8710-FCC15BE6CA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23890" y="6447477"/>
            <a:ext cx="208640" cy="208494"/>
          </a:xfrm>
          <a:prstGeom prst="rect">
            <a:avLst/>
          </a:prstGeom>
        </p:spPr>
      </p:pic>
    </p:spTree>
    <p:extLst>
      <p:ext uri="{BB962C8B-B14F-4D97-AF65-F5344CB8AC3E}">
        <p14:creationId xmlns:p14="http://schemas.microsoft.com/office/powerpoint/2010/main" val="544689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8</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p:txBody>
          <a:bodyPr/>
          <a:lstStyle/>
          <a:p>
            <a:r>
              <a:rPr lang="en-US" dirty="0"/>
              <a:t>Our north star mission</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p:txBody>
          <a:bodyPr/>
          <a:lstStyle/>
          <a:p>
            <a:r>
              <a:rPr lang="en-US" dirty="0"/>
              <a:t>North Star Mission 2019 Update</a:t>
            </a:r>
          </a:p>
        </p:txBody>
      </p:sp>
      <p:sp>
        <p:nvSpPr>
          <p:cNvPr id="15" name="TextBox 14">
            <a:extLst>
              <a:ext uri="{FF2B5EF4-FFF2-40B4-BE49-F238E27FC236}">
                <a16:creationId xmlns:a16="http://schemas.microsoft.com/office/drawing/2014/main" id="{AEF18CD8-5305-C348-9854-9DD113E6B42C}"/>
              </a:ext>
            </a:extLst>
          </p:cNvPr>
          <p:cNvSpPr txBox="1"/>
          <p:nvPr/>
        </p:nvSpPr>
        <p:spPr>
          <a:xfrm>
            <a:off x="1186953" y="2813447"/>
            <a:ext cx="9818094" cy="1231106"/>
          </a:xfrm>
          <a:prstGeom prst="rect">
            <a:avLst/>
          </a:prstGeom>
          <a:noFill/>
        </p:spPr>
        <p:txBody>
          <a:bodyPr wrap="square" lIns="0" tIns="0" rIns="0" bIns="0" rtlCol="0">
            <a:spAutoFit/>
          </a:bodyPr>
          <a:lstStyle/>
          <a:p>
            <a:pPr algn="ctr"/>
            <a:r>
              <a:rPr lang="en-US" sz="4000" dirty="0">
                <a:solidFill>
                  <a:schemeClr val="bg2"/>
                </a:solidFill>
                <a:cs typeface="Arial" panose="020B0604020202020204" pitchFamily="34" charset="0"/>
              </a:rPr>
              <a:t>We will relentlessly focus on </a:t>
            </a:r>
            <a:r>
              <a:rPr lang="en-US" sz="4000" b="1" dirty="0">
                <a:solidFill>
                  <a:schemeClr val="accent3"/>
                </a:solidFill>
                <a:cs typeface="Arial" panose="020B0604020202020204" pitchFamily="34" charset="0"/>
              </a:rPr>
              <a:t>innovation</a:t>
            </a:r>
            <a:r>
              <a:rPr lang="en-US" sz="4000" dirty="0">
                <a:solidFill>
                  <a:schemeClr val="accent3"/>
                </a:solidFill>
                <a:cs typeface="Arial" panose="020B0604020202020204" pitchFamily="34" charset="0"/>
              </a:rPr>
              <a:t> </a:t>
            </a:r>
            <a:r>
              <a:rPr lang="en-US" sz="4000" dirty="0">
                <a:solidFill>
                  <a:schemeClr val="bg2"/>
                </a:solidFill>
                <a:cs typeface="Arial" panose="020B0604020202020204" pitchFamily="34" charset="0"/>
              </a:rPr>
              <a:t>and the </a:t>
            </a:r>
            <a:r>
              <a:rPr lang="en-US" sz="4000" b="1" dirty="0">
                <a:solidFill>
                  <a:schemeClr val="accent3"/>
                </a:solidFill>
                <a:cs typeface="Arial" panose="020B0604020202020204" pitchFamily="34" charset="0"/>
              </a:rPr>
              <a:t>simplest customer experience.</a:t>
            </a:r>
            <a:r>
              <a:rPr lang="en-US" sz="4000" dirty="0">
                <a:solidFill>
                  <a:schemeClr val="accent3"/>
                </a:solidFill>
                <a:cs typeface="Arial" panose="020B0604020202020204" pitchFamily="34" charset="0"/>
              </a:rPr>
              <a:t> </a:t>
            </a:r>
          </a:p>
        </p:txBody>
      </p:sp>
    </p:spTree>
    <p:extLst>
      <p:ext uri="{BB962C8B-B14F-4D97-AF65-F5344CB8AC3E}">
        <p14:creationId xmlns:p14="http://schemas.microsoft.com/office/powerpoint/2010/main" val="931763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C843A-F632-224E-BC80-70FFDE37C7C7}"/>
              </a:ext>
            </a:extLst>
          </p:cNvPr>
          <p:cNvSpPr>
            <a:spLocks noGrp="1"/>
          </p:cNvSpPr>
          <p:nvPr>
            <p:ph type="sldNum" sz="quarter" idx="12"/>
          </p:nvPr>
        </p:nvSpPr>
        <p:spPr/>
        <p:txBody>
          <a:bodyPr/>
          <a:lstStyle/>
          <a:p>
            <a:fld id="{7E059585-B169-0341-B167-64457CF78206}" type="slidenum">
              <a:rPr lang="en-US" smtClean="0"/>
              <a:pPr/>
              <a:t>9</a:t>
            </a:fld>
            <a:endParaRPr lang="en-US" dirty="0"/>
          </a:p>
        </p:txBody>
      </p:sp>
      <p:sp>
        <p:nvSpPr>
          <p:cNvPr id="3" name="Date Placeholder 2">
            <a:extLst>
              <a:ext uri="{FF2B5EF4-FFF2-40B4-BE49-F238E27FC236}">
                <a16:creationId xmlns:a16="http://schemas.microsoft.com/office/drawing/2014/main" id="{15A311AA-C9D5-024F-BB0D-18B1C8D9DB33}"/>
              </a:ext>
            </a:extLst>
          </p:cNvPr>
          <p:cNvSpPr>
            <a:spLocks noGrp="1"/>
          </p:cNvSpPr>
          <p:nvPr>
            <p:ph type="dt" sz="half" idx="13"/>
          </p:nvPr>
        </p:nvSpPr>
        <p:spPr/>
        <p:txBody>
          <a:bodyPr/>
          <a:lstStyle/>
          <a:p>
            <a:r>
              <a:rPr lang="en-US"/>
              <a:t> </a:t>
            </a:r>
            <a:endParaRPr lang="en-US" dirty="0"/>
          </a:p>
        </p:txBody>
      </p:sp>
      <p:sp>
        <p:nvSpPr>
          <p:cNvPr id="4" name="Footer Placeholder 3">
            <a:extLst>
              <a:ext uri="{FF2B5EF4-FFF2-40B4-BE49-F238E27FC236}">
                <a16:creationId xmlns:a16="http://schemas.microsoft.com/office/drawing/2014/main" id="{5E3ECBA6-C2BF-2B43-A67F-96768C3AB71C}"/>
              </a:ext>
            </a:extLst>
          </p:cNvPr>
          <p:cNvSpPr>
            <a:spLocks noGrp="1"/>
          </p:cNvSpPr>
          <p:nvPr>
            <p:ph type="ftr" sz="quarter" idx="14"/>
          </p:nvPr>
        </p:nvSpPr>
        <p:spPr/>
        <p:txBody>
          <a:bodyPr/>
          <a:lstStyle/>
          <a:p>
            <a:r>
              <a:rPr lang="en-US"/>
              <a:t> </a:t>
            </a:r>
            <a:endParaRPr lang="en-US" dirty="0"/>
          </a:p>
        </p:txBody>
      </p:sp>
      <p:sp>
        <p:nvSpPr>
          <p:cNvPr id="5" name="Title 4">
            <a:extLst>
              <a:ext uri="{FF2B5EF4-FFF2-40B4-BE49-F238E27FC236}">
                <a16:creationId xmlns:a16="http://schemas.microsoft.com/office/drawing/2014/main" id="{2779BAB4-196C-9F4F-8975-CE4A02461387}"/>
              </a:ext>
            </a:extLst>
          </p:cNvPr>
          <p:cNvSpPr>
            <a:spLocks noGrp="1"/>
          </p:cNvSpPr>
          <p:nvPr>
            <p:ph type="title"/>
          </p:nvPr>
        </p:nvSpPr>
        <p:spPr>
          <a:xfrm>
            <a:off x="610315" y="846764"/>
            <a:ext cx="10972166" cy="281039"/>
          </a:xfrm>
        </p:spPr>
        <p:txBody>
          <a:bodyPr/>
          <a:lstStyle/>
          <a:p>
            <a:r>
              <a:rPr lang="en-US" dirty="0"/>
              <a:t>SMARTEST CUSTOMER EXPERIENCE</a:t>
            </a:r>
          </a:p>
        </p:txBody>
      </p:sp>
      <p:sp>
        <p:nvSpPr>
          <p:cNvPr id="6" name="Text Placeholder 5">
            <a:extLst>
              <a:ext uri="{FF2B5EF4-FFF2-40B4-BE49-F238E27FC236}">
                <a16:creationId xmlns:a16="http://schemas.microsoft.com/office/drawing/2014/main" id="{A693EAC8-8C82-B346-87C1-C14298380993}"/>
              </a:ext>
            </a:extLst>
          </p:cNvPr>
          <p:cNvSpPr>
            <a:spLocks noGrp="1"/>
          </p:cNvSpPr>
          <p:nvPr>
            <p:ph type="body" sz="quarter" idx="10"/>
          </p:nvPr>
        </p:nvSpPr>
        <p:spPr>
          <a:xfrm>
            <a:off x="610315" y="635000"/>
            <a:ext cx="10972166" cy="153888"/>
          </a:xfrm>
        </p:spPr>
        <p:txBody>
          <a:bodyPr/>
          <a:lstStyle/>
          <a:p>
            <a:r>
              <a:rPr lang="en-US" dirty="0"/>
              <a:t>North Star Mission</a:t>
            </a:r>
          </a:p>
        </p:txBody>
      </p:sp>
      <p:graphicFrame>
        <p:nvGraphicFramePr>
          <p:cNvPr id="8" name="Table 7">
            <a:extLst>
              <a:ext uri="{FF2B5EF4-FFF2-40B4-BE49-F238E27FC236}">
                <a16:creationId xmlns:a16="http://schemas.microsoft.com/office/drawing/2014/main" id="{2CC61561-228C-2B40-A81B-196904341253}"/>
              </a:ext>
            </a:extLst>
          </p:cNvPr>
          <p:cNvGraphicFramePr>
            <a:graphicFrameLocks noGrp="1"/>
          </p:cNvGraphicFramePr>
          <p:nvPr>
            <p:extLst>
              <p:ext uri="{D42A27DB-BD31-4B8C-83A1-F6EECF244321}">
                <p14:modId xmlns:p14="http://schemas.microsoft.com/office/powerpoint/2010/main" val="848979022"/>
              </p:ext>
            </p:extLst>
          </p:nvPr>
        </p:nvGraphicFramePr>
        <p:xfrm>
          <a:off x="610315" y="1962150"/>
          <a:ext cx="10970805" cy="3810000"/>
        </p:xfrm>
        <a:graphic>
          <a:graphicData uri="http://schemas.openxmlformats.org/drawingml/2006/table">
            <a:tbl>
              <a:tblPr firstRow="1" bandRow="1">
                <a:tableStyleId>{5C22544A-7EE6-4342-B048-85BDC9FD1C3A}</a:tableStyleId>
              </a:tblPr>
              <a:tblGrid>
                <a:gridCol w="3656935">
                  <a:extLst>
                    <a:ext uri="{9D8B030D-6E8A-4147-A177-3AD203B41FA5}">
                      <a16:colId xmlns:a16="http://schemas.microsoft.com/office/drawing/2014/main" val="320407566"/>
                    </a:ext>
                  </a:extLst>
                </a:gridCol>
                <a:gridCol w="3656935">
                  <a:extLst>
                    <a:ext uri="{9D8B030D-6E8A-4147-A177-3AD203B41FA5}">
                      <a16:colId xmlns:a16="http://schemas.microsoft.com/office/drawing/2014/main" val="2919452376"/>
                    </a:ext>
                  </a:extLst>
                </a:gridCol>
                <a:gridCol w="3656935">
                  <a:extLst>
                    <a:ext uri="{9D8B030D-6E8A-4147-A177-3AD203B41FA5}">
                      <a16:colId xmlns:a16="http://schemas.microsoft.com/office/drawing/2014/main" val="2421725215"/>
                    </a:ext>
                  </a:extLst>
                </a:gridCol>
              </a:tblGrid>
              <a:tr h="370840">
                <a:tc>
                  <a:txBody>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1600" b="1" dirty="0">
                          <a:solidFill>
                            <a:schemeClr val="accent3"/>
                          </a:solidFill>
                          <a:latin typeface="+mn-lt"/>
                          <a:cs typeface="Arial" panose="020B0604020202020204" pitchFamily="34" charset="0"/>
                        </a:rPr>
                        <a:t>WHAT’S BEING DONE</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Reducing manual tasks in the buying process through expanded automation </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Decreasing the number of tools it takes to engage with a customer </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Introducing new agency platform capabilities and supporting increased digital spend </a:t>
                      </a:r>
                    </a:p>
                    <a:p>
                      <a:pPr marL="0" marR="0" lvl="0" indent="0" algn="l" defTabSz="914400" rtl="0" eaLnBrk="1" fontAlgn="auto" latinLnBrk="0" hangingPunct="1">
                        <a:lnSpc>
                          <a:spcPct val="100000"/>
                        </a:lnSpc>
                        <a:spcBef>
                          <a:spcPts val="1800"/>
                        </a:spcBef>
                        <a:spcAft>
                          <a:spcPts val="0"/>
                        </a:spcAft>
                        <a:buClrTx/>
                        <a:buSzTx/>
                        <a:buFontTx/>
                        <a:buNone/>
                        <a:tabLst/>
                        <a:defRPr/>
                      </a:pPr>
                      <a:r>
                        <a:rPr lang="en-US" sz="1400" b="0" dirty="0">
                          <a:solidFill>
                            <a:schemeClr val="tx2"/>
                          </a:solidFill>
                          <a:latin typeface="+mn-lt"/>
                          <a:cs typeface="Arial" panose="020B0604020202020204" pitchFamily="34" charset="0"/>
                        </a:rPr>
                        <a:t>Elevating/aligning inventory &amp; pricing practices across all supply and all demand</a:t>
                      </a:r>
                    </a:p>
                  </a:txBody>
                  <a:tcPr marL="0" marR="365760">
                    <a:lnL w="12700" cmpd="sng">
                      <a:noFill/>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lvl="0">
                        <a:lnSpc>
                          <a:spcPct val="100000"/>
                        </a:lnSpc>
                        <a:spcBef>
                          <a:spcPts val="1800"/>
                        </a:spcBef>
                        <a:spcAft>
                          <a:spcPts val="0"/>
                        </a:spcAft>
                        <a:defRPr/>
                      </a:pPr>
                      <a:r>
                        <a:rPr lang="en-US" sz="1600" b="1" dirty="0">
                          <a:solidFill>
                            <a:schemeClr val="accent3"/>
                          </a:solidFill>
                          <a:latin typeface="+mn-lt"/>
                          <a:cs typeface="Arial" panose="020B0604020202020204" pitchFamily="34" charset="0"/>
                        </a:rPr>
                        <a:t>WHY THIS MATTERS</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Simplifying current back-office portfolio of technology and making it easier to manage client transactions</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Removing barriers to success by streamlining and simplifying our technology stacks</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Crucial to delivering on our Mission</a:t>
                      </a:r>
                    </a:p>
                    <a:p>
                      <a:pPr lvl="0">
                        <a:lnSpc>
                          <a:spcPct val="100000"/>
                        </a:lnSpc>
                        <a:spcBef>
                          <a:spcPts val="1800"/>
                        </a:spcBef>
                        <a:spcAft>
                          <a:spcPts val="0"/>
                        </a:spcAft>
                        <a:defRPr/>
                      </a:pPr>
                      <a:r>
                        <a:rPr lang="en-US" sz="1400" b="0" dirty="0">
                          <a:solidFill>
                            <a:schemeClr val="tx2"/>
                          </a:solidFill>
                          <a:latin typeface="+mn-lt"/>
                          <a:cs typeface="Arial" panose="020B0604020202020204" pitchFamily="34" charset="0"/>
                        </a:rPr>
                        <a:t>Maximizing value of our supply and enabling demand to flow into our pipes with the same rules of engagement</a:t>
                      </a:r>
                    </a:p>
                  </a:txBody>
                  <a:tcPr marL="365760" marR="36576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nSpc>
                          <a:spcPct val="100000"/>
                        </a:lnSpc>
                        <a:spcBef>
                          <a:spcPts val="1800"/>
                        </a:spcBef>
                        <a:spcAft>
                          <a:spcPts val="0"/>
                        </a:spcAft>
                      </a:pPr>
                      <a:r>
                        <a:rPr kumimoji="0" lang="en-US" sz="1600" b="1" i="0" u="none" strike="noStrike" kern="1200" cap="none" spc="0" normalizeH="0" baseline="0" noProof="0" dirty="0">
                          <a:ln>
                            <a:noFill/>
                          </a:ln>
                          <a:solidFill>
                            <a:schemeClr val="accent3"/>
                          </a:solidFill>
                          <a:effectLst/>
                          <a:uLnTx/>
                          <a:uFillTx/>
                          <a:latin typeface="+mn-lt"/>
                          <a:ea typeface="+mn-ea"/>
                          <a:cs typeface="Arial" panose="020B0604020202020204" pitchFamily="34" charset="0"/>
                        </a:rPr>
                        <a:t>CUSTOMER BENEFIT</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Amplifying opportunity to improve customer experience - clients and employees  </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Transacting day-to-day business is easier </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Driving incremental revenue/client success and streamlining internal process touchpoints</a:t>
                      </a:r>
                    </a:p>
                    <a:p>
                      <a:pPr>
                        <a:lnSpc>
                          <a:spcPct val="100000"/>
                        </a:lnSpc>
                        <a:spcBef>
                          <a:spcPts val="1800"/>
                        </a:spcBef>
                        <a:spcAft>
                          <a:spcPts val="0"/>
                        </a:spcAft>
                      </a:pPr>
                      <a:r>
                        <a:rPr kumimoji="0" lang="en-US" sz="1400"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Providing realistic, consistent expectations for clients to achieve campaign goals</a:t>
                      </a:r>
                    </a:p>
                  </a:txBody>
                  <a:tcPr marL="365760" marR="365760">
                    <a:lnL w="6350" cap="flat" cmpd="sng" algn="ctr">
                      <a:solidFill>
                        <a:schemeClr val="bg2"/>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230189"/>
                  </a:ext>
                </a:extLst>
              </a:tr>
            </a:tbl>
          </a:graphicData>
        </a:graphic>
      </p:graphicFrame>
    </p:spTree>
    <p:extLst>
      <p:ext uri="{BB962C8B-B14F-4D97-AF65-F5344CB8AC3E}">
        <p14:creationId xmlns:p14="http://schemas.microsoft.com/office/powerpoint/2010/main" val="230453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Effectv White">
  <a:themeElements>
    <a:clrScheme name="Effectv">
      <a:dk1>
        <a:srgbClr val="000000"/>
      </a:dk1>
      <a:lt1>
        <a:srgbClr val="FFFFFF"/>
      </a:lt1>
      <a:dk2>
        <a:srgbClr val="262626"/>
      </a:dk2>
      <a:lt2>
        <a:srgbClr val="D9D9D6"/>
      </a:lt2>
      <a:accent1>
        <a:srgbClr val="FDB913"/>
      </a:accent1>
      <a:accent2>
        <a:srgbClr val="F37021"/>
      </a:accent2>
      <a:accent3>
        <a:srgbClr val="C9234A"/>
      </a:accent3>
      <a:accent4>
        <a:srgbClr val="645FAA"/>
      </a:accent4>
      <a:accent5>
        <a:srgbClr val="0089CF"/>
      </a:accent5>
      <a:accent6>
        <a:srgbClr val="0DB14B"/>
      </a:accent6>
      <a:hlink>
        <a:srgbClr val="0089CF"/>
      </a:hlink>
      <a:folHlink>
        <a:srgbClr val="404040"/>
      </a:folHlink>
    </a:clrScheme>
    <a:fontScheme name="Effectv">
      <a:majorFont>
        <a:latin typeface="DM Sans Medium"/>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6350">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000" dirty="0" smtClean="0"/>
        </a:defPPr>
      </a:lstStyle>
    </a:txDef>
  </a:objectDefaults>
  <a:extraClrSchemeLst/>
  <a:custClrLst>
    <a:custClr name="Yellow -2">
      <a:srgbClr val="FDDE93"/>
    </a:custClr>
    <a:custClr name="Orange -2">
      <a:srgbClr val="FFBC94"/>
    </a:custClr>
    <a:custClr name="Red -2">
      <a:srgbClr val="FFA6BB"/>
    </a:custClr>
    <a:custClr name="Purple -2">
      <a:srgbClr val="CBC7FF"/>
    </a:custClr>
    <a:custClr name="Blue -2">
      <a:srgbClr val="A6E1FF"/>
    </a:custClr>
    <a:custClr name="Green -2">
      <a:srgbClr val="A6FFC7"/>
    </a:custClr>
    <a:custClr name="Dark Steel -2">
      <a:srgbClr val="6A7680"/>
    </a:custClr>
    <a:custClr name="Dark Gray -2">
      <a:srgbClr val="737373"/>
    </a:custClr>
    <a:custClr name="Steel -2">
      <a:srgbClr val="EDF7FF"/>
    </a:custClr>
    <a:custClr name="Gray -2">
      <a:srgbClr val="F2F2F2"/>
    </a:custClr>
    <a:custClr name="Yellow -1">
      <a:srgbClr val="FFCF59"/>
    </a:custClr>
    <a:custClr name="Orange -1">
      <a:srgbClr val="FF9859"/>
    </a:custClr>
    <a:custClr name="Red -1">
      <a:srgbClr val="E55C7C"/>
    </a:custClr>
    <a:custClr name="Purple -1">
      <a:srgbClr val="928CE5"/>
    </a:custClr>
    <a:custClr name="Blue -1">
      <a:srgbClr val="57B5E5"/>
    </a:custClr>
    <a:custClr name="Green -1">
      <a:srgbClr val="52D985"/>
    </a:custClr>
    <a:custClr name="Dark Steel -1">
      <a:srgbClr val="555E66"/>
    </a:custClr>
    <a:custClr name="Dark Gray -1">
      <a:srgbClr val="595959"/>
    </a:custClr>
    <a:custClr name="Steel -1">
      <a:srgbClr val="D5DEE5"/>
    </a:custClr>
    <a:custClr name="Gray -1">
      <a:srgbClr val="D9D9D9"/>
    </a:custClr>
    <a:custClr name="Yellow">
      <a:srgbClr val="FDB913"/>
    </a:custClr>
    <a:custClr name="Orange">
      <a:srgbClr val="F37021"/>
    </a:custClr>
    <a:custClr name="Red">
      <a:srgbClr val="C9234A"/>
    </a:custClr>
    <a:custClr name="Purple">
      <a:srgbClr val="645FAA"/>
    </a:custClr>
    <a:custClr name="Blue">
      <a:srgbClr val="0089CF"/>
    </a:custClr>
    <a:custClr name="Green">
      <a:srgbClr val="0DB14B"/>
    </a:custClr>
    <a:custClr name="Dark Steel">
      <a:srgbClr val="3F474D"/>
    </a:custClr>
    <a:custClr name="Dark Gray">
      <a:srgbClr val="404040"/>
    </a:custClr>
    <a:custClr name="Steel">
      <a:srgbClr val="BEC6CC"/>
    </a:custClr>
    <a:custClr name="Gray">
      <a:srgbClr val="BFBFBF"/>
    </a:custClr>
    <a:custClr name="Yellow +1">
      <a:srgbClr val="BF8C0E"/>
    </a:custClr>
    <a:custClr name="Orange +1">
      <a:srgbClr val="BF581A"/>
    </a:custClr>
    <a:custClr name="Red +1">
      <a:srgbClr val="A61D3D"/>
    </a:custClr>
    <a:custClr name="Purple +1">
      <a:srgbClr val="504C87"/>
    </a:custClr>
    <a:custClr name="Blue +1">
      <a:srgbClr val="006CA3"/>
    </a:custClr>
    <a:custClr name="Green +1">
      <a:srgbClr val="0A8A3A"/>
    </a:custClr>
    <a:custClr name="Dark Steel +1">
      <a:srgbClr val="2A2F33"/>
    </a:custClr>
    <a:custClr name="Dark Gray +1">
      <a:srgbClr val="262626"/>
    </a:custClr>
    <a:custClr name="Steel +1">
      <a:srgbClr val="A6ADB2"/>
    </a:custClr>
    <a:custClr name="Gray +1">
      <a:srgbClr val="A6A6A6"/>
    </a:custClr>
    <a:custClr name="Yellow +2">
      <a:srgbClr val="99700B"/>
    </a:custClr>
    <a:custClr name="Orange +2">
      <a:srgbClr val="99430F"/>
    </a:custClr>
    <a:custClr name="Red +2">
      <a:srgbClr val="80162F"/>
    </a:custClr>
    <a:custClr name="Purple +2">
      <a:srgbClr val="3C3966"/>
    </a:custClr>
    <a:custClr name="Blue +2">
      <a:srgbClr val="004C73"/>
    </a:custClr>
    <a:custClr name="Green +2">
      <a:srgbClr val="07662B"/>
    </a:custClr>
    <a:custClr name="Dark Steel +2">
      <a:srgbClr val="15181A"/>
    </a:custClr>
    <a:custClr name="Dark Gray +2">
      <a:srgbClr val="0D0D0D"/>
    </a:custClr>
    <a:custClr name="Steel +2">
      <a:srgbClr val="8E9499"/>
    </a:custClr>
    <a:custClr name="Gray +2">
      <a:srgbClr val="8C8C8C"/>
    </a:custClr>
  </a:custClrLst>
  <a:extLst>
    <a:ext uri="{05A4C25C-085E-4340-85A3-A5531E510DB2}">
      <thm15:themeFamily xmlns:thm15="http://schemas.microsoft.com/office/thememl/2012/main" name="Effectv_Template_V01.pptx" id="{D7C4BBEF-E7E4-EE49-8844-9B236372FABE}" vid="{29C17283-B905-7740-8DE7-8F2597ACF92D}"/>
    </a:ext>
  </a:extLst>
</a:theme>
</file>

<file path=ppt/theme/theme2.xml><?xml version="1.0" encoding="utf-8"?>
<a:theme xmlns:a="http://schemas.openxmlformats.org/drawingml/2006/main" name="Effectv Black">
  <a:themeElements>
    <a:clrScheme name="Effectv">
      <a:dk1>
        <a:srgbClr val="000000"/>
      </a:dk1>
      <a:lt1>
        <a:srgbClr val="FFFFFF"/>
      </a:lt1>
      <a:dk2>
        <a:srgbClr val="262626"/>
      </a:dk2>
      <a:lt2>
        <a:srgbClr val="D9D9D6"/>
      </a:lt2>
      <a:accent1>
        <a:srgbClr val="FDB913"/>
      </a:accent1>
      <a:accent2>
        <a:srgbClr val="F37021"/>
      </a:accent2>
      <a:accent3>
        <a:srgbClr val="C9234A"/>
      </a:accent3>
      <a:accent4>
        <a:srgbClr val="645FAA"/>
      </a:accent4>
      <a:accent5>
        <a:srgbClr val="0089CF"/>
      </a:accent5>
      <a:accent6>
        <a:srgbClr val="0DB14B"/>
      </a:accent6>
      <a:hlink>
        <a:srgbClr val="0089CF"/>
      </a:hlink>
      <a:folHlink>
        <a:srgbClr val="404040"/>
      </a:folHlink>
    </a:clrScheme>
    <a:fontScheme name="Effectv">
      <a:majorFont>
        <a:latin typeface="DM Sans Medium"/>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6350">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000" dirty="0" smtClean="0"/>
        </a:defPPr>
      </a:lstStyle>
    </a:txDef>
  </a:objectDefaults>
  <a:extraClrSchemeLst/>
  <a:custClrLst>
    <a:custClr name="Yellow -2">
      <a:srgbClr val="FDDE93"/>
    </a:custClr>
    <a:custClr name="Orange -2">
      <a:srgbClr val="FFBC94"/>
    </a:custClr>
    <a:custClr name="Red -2">
      <a:srgbClr val="FFA6BB"/>
    </a:custClr>
    <a:custClr name="Purple -2">
      <a:srgbClr val="CBC7FF"/>
    </a:custClr>
    <a:custClr name="Blue -2">
      <a:srgbClr val="A6E1FF"/>
    </a:custClr>
    <a:custClr name="Green -2">
      <a:srgbClr val="A6FFC7"/>
    </a:custClr>
    <a:custClr name="Dark Steel -2">
      <a:srgbClr val="6A7680"/>
    </a:custClr>
    <a:custClr name="Dark Gray -2">
      <a:srgbClr val="737373"/>
    </a:custClr>
    <a:custClr name="Steel -2">
      <a:srgbClr val="EDF7FF"/>
    </a:custClr>
    <a:custClr name="Gray -2">
      <a:srgbClr val="F2F2F2"/>
    </a:custClr>
    <a:custClr name="Yellow -1">
      <a:srgbClr val="FFCF59"/>
    </a:custClr>
    <a:custClr name="Orange -1">
      <a:srgbClr val="FF9859"/>
    </a:custClr>
    <a:custClr name="Red -1">
      <a:srgbClr val="E55C7C"/>
    </a:custClr>
    <a:custClr name="Purple -1">
      <a:srgbClr val="928CE5"/>
    </a:custClr>
    <a:custClr name="Blue -1">
      <a:srgbClr val="57B5E5"/>
    </a:custClr>
    <a:custClr name="Green -1">
      <a:srgbClr val="52D985"/>
    </a:custClr>
    <a:custClr name="Dark Steel -1">
      <a:srgbClr val="555E66"/>
    </a:custClr>
    <a:custClr name="Dark Gray -1">
      <a:srgbClr val="595959"/>
    </a:custClr>
    <a:custClr name="Steel -1">
      <a:srgbClr val="D5DEE5"/>
    </a:custClr>
    <a:custClr name="Gray -1">
      <a:srgbClr val="D9D9D9"/>
    </a:custClr>
    <a:custClr name="Yellow">
      <a:srgbClr val="FDB913"/>
    </a:custClr>
    <a:custClr name="Orange">
      <a:srgbClr val="F37021"/>
    </a:custClr>
    <a:custClr name="Red">
      <a:srgbClr val="C9234A"/>
    </a:custClr>
    <a:custClr name="Purple">
      <a:srgbClr val="645FAA"/>
    </a:custClr>
    <a:custClr name="Blue">
      <a:srgbClr val="0089CF"/>
    </a:custClr>
    <a:custClr name="Green">
      <a:srgbClr val="0DB14B"/>
    </a:custClr>
    <a:custClr name="Dark Steel">
      <a:srgbClr val="3F474D"/>
    </a:custClr>
    <a:custClr name="Dark Gray">
      <a:srgbClr val="404040"/>
    </a:custClr>
    <a:custClr name="Steel">
      <a:srgbClr val="BEC6CC"/>
    </a:custClr>
    <a:custClr name="Gray">
      <a:srgbClr val="BFBFBF"/>
    </a:custClr>
    <a:custClr name="Yellow +1">
      <a:srgbClr val="BF8C0E"/>
    </a:custClr>
    <a:custClr name="Orange +1">
      <a:srgbClr val="BF581A"/>
    </a:custClr>
    <a:custClr name="Red +1">
      <a:srgbClr val="A61D3D"/>
    </a:custClr>
    <a:custClr name="Purple +1">
      <a:srgbClr val="504C87"/>
    </a:custClr>
    <a:custClr name="Blue +1">
      <a:srgbClr val="006CA3"/>
    </a:custClr>
    <a:custClr name="Green +1">
      <a:srgbClr val="0A8A3A"/>
    </a:custClr>
    <a:custClr name="Dark Steel +1">
      <a:srgbClr val="2A2F33"/>
    </a:custClr>
    <a:custClr name="Dark Gray +1">
      <a:srgbClr val="262626"/>
    </a:custClr>
    <a:custClr name="Steel +1">
      <a:srgbClr val="A6ADB2"/>
    </a:custClr>
    <a:custClr name="Gray +1">
      <a:srgbClr val="A6A6A6"/>
    </a:custClr>
    <a:custClr name="Yellow +2">
      <a:srgbClr val="99700B"/>
    </a:custClr>
    <a:custClr name="Orange +2">
      <a:srgbClr val="99430F"/>
    </a:custClr>
    <a:custClr name="Red +2">
      <a:srgbClr val="80162F"/>
    </a:custClr>
    <a:custClr name="Purple +2">
      <a:srgbClr val="3C3966"/>
    </a:custClr>
    <a:custClr name="Blue +2">
      <a:srgbClr val="004C73"/>
    </a:custClr>
    <a:custClr name="Green +2">
      <a:srgbClr val="07662B"/>
    </a:custClr>
    <a:custClr name="Dark Steel +2">
      <a:srgbClr val="15181A"/>
    </a:custClr>
    <a:custClr name="Dark Gray +2">
      <a:srgbClr val="0D0D0D"/>
    </a:custClr>
    <a:custClr name="Steel +2">
      <a:srgbClr val="8E9499"/>
    </a:custClr>
    <a:custClr name="Gray +2">
      <a:srgbClr val="8C8C8C"/>
    </a:custClr>
  </a:custClrLst>
  <a:extLst>
    <a:ext uri="{05A4C25C-085E-4340-85A3-A5531E510DB2}">
      <thm15:themeFamily xmlns:thm15="http://schemas.microsoft.com/office/thememl/2012/main" name="Effectv_Template_V01.pptx" id="{D7C4BBEF-E7E4-EE49-8844-9B236372FABE}" vid="{C4652FEB-791A-B04A-A5DA-A8BF00C470F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Effectv White</Template>
  <TotalTime>240</TotalTime>
  <Words>4074</Words>
  <Application>Microsoft Macintosh PowerPoint</Application>
  <PresentationFormat>Widescreen</PresentationFormat>
  <Paragraphs>740</Paragraphs>
  <Slides>22</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Calibri</vt:lpstr>
      <vt:lpstr>Arial</vt:lpstr>
      <vt:lpstr>Wingdings 2</vt:lpstr>
      <vt:lpstr>DM Sans</vt:lpstr>
      <vt:lpstr>DM Sans Medium</vt:lpstr>
      <vt:lpstr>Arial,Sans-Serif</vt:lpstr>
      <vt:lpstr>Effectv White</vt:lpstr>
      <vt:lpstr>Effectv Black</vt:lpstr>
      <vt:lpstr>PowerPoint Presentation</vt:lpstr>
      <vt:lpstr>Speakers/topics</vt:lpstr>
      <vt:lpstr>WHY ARE WE ON THIS CALL?</vt:lpstr>
      <vt:lpstr>Our north star mission</vt:lpstr>
      <vt:lpstr>Our north star mission</vt:lpstr>
      <vt:lpstr>SMARTEST AUDIENCE DELIVERY</vt:lpstr>
      <vt:lpstr>PowerPoint Presentation</vt:lpstr>
      <vt:lpstr>Our north star mission</vt:lpstr>
      <vt:lpstr>SMARTEST CUSTOMER EXPERIENCE</vt:lpstr>
      <vt:lpstr>PowerPoint Presentation</vt:lpstr>
      <vt:lpstr>Our north star mission</vt:lpstr>
      <vt:lpstr>UNPARALLELED RESULTS</vt:lpstr>
      <vt:lpstr>PowerPoint Presentation</vt:lpstr>
      <vt:lpstr>PowerPoint Presentation</vt:lpstr>
      <vt:lpstr>NORTH STAR – ACCOMPLISHMENTS</vt:lpstr>
      <vt:lpstr>NORTH STAR</vt:lpstr>
      <vt:lpstr>SYSTEM UPDATES – ACCOMPLISHMENTS</vt:lpstr>
      <vt:lpstr>SYSTEM UPDATES</vt:lpstr>
      <vt:lpstr>WHAT WE NEED FROM YOU</vt:lpstr>
      <vt:lpstr>Toolkit for leaders</vt:lpstr>
      <vt:lpstr>NEXT STEPS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Hurtado, Luis</dc:creator>
  <cp:keywords>V.11.19.2019.01</cp:keywords>
  <dc:description/>
  <cp:lastModifiedBy>Hurtado, Luis</cp:lastModifiedBy>
  <cp:revision>53</cp:revision>
  <cp:lastPrinted>2019-10-17T15:08:51Z</cp:lastPrinted>
  <dcterms:created xsi:type="dcterms:W3CDTF">2019-11-20T16:22:22Z</dcterms:created>
  <dcterms:modified xsi:type="dcterms:W3CDTF">2019-11-20T20:22:44Z</dcterms:modified>
  <cp:category/>
</cp:coreProperties>
</file>